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10" r:id="rId2"/>
    <p:sldId id="257" r:id="rId3"/>
    <p:sldId id="278" r:id="rId4"/>
    <p:sldId id="282" r:id="rId5"/>
    <p:sldId id="283" r:id="rId6"/>
    <p:sldId id="284" r:id="rId7"/>
    <p:sldId id="287" r:id="rId8"/>
    <p:sldId id="289" r:id="rId9"/>
    <p:sldId id="294" r:id="rId10"/>
    <p:sldId id="295" r:id="rId11"/>
    <p:sldId id="301" r:id="rId12"/>
    <p:sldId id="302" r:id="rId13"/>
    <p:sldId id="303" r:id="rId14"/>
    <p:sldId id="304" r:id="rId15"/>
    <p:sldId id="305" r:id="rId16"/>
    <p:sldId id="297" r:id="rId17"/>
    <p:sldId id="258" r:id="rId18"/>
    <p:sldId id="299" r:id="rId19"/>
    <p:sldId id="279" r:id="rId20"/>
    <p:sldId id="261" r:id="rId21"/>
    <p:sldId id="262" r:id="rId22"/>
    <p:sldId id="263" r:id="rId23"/>
    <p:sldId id="264" r:id="rId24"/>
    <p:sldId id="300" r:id="rId25"/>
    <p:sldId id="306" r:id="rId26"/>
    <p:sldId id="308" r:id="rId2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37" autoAdjust="0"/>
  </p:normalViewPr>
  <p:slideViewPr>
    <p:cSldViewPr snapToGrid="0" snapToObjects="1">
      <p:cViewPr varScale="1">
        <p:scale>
          <a:sx n="66" d="100"/>
          <a:sy n="66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33256-D1AD-3C43-AD12-63F3A65DD8A4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2B2F8-EAB4-1C4E-AB33-23096AA4DFF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3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E30-4F6F-FA43-A3F0-427E4417527E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FD5-2D00-9D43-B0F9-483AC0D1C8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25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E30-4F6F-FA43-A3F0-427E4417527E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FD5-2D00-9D43-B0F9-483AC0D1C8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30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E30-4F6F-FA43-A3F0-427E4417527E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FD5-2D00-9D43-B0F9-483AC0D1C8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51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E30-4F6F-FA43-A3F0-427E4417527E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FD5-2D00-9D43-B0F9-483AC0D1C8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23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E30-4F6F-FA43-A3F0-427E4417527E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FD5-2D00-9D43-B0F9-483AC0D1C8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74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E30-4F6F-FA43-A3F0-427E4417527E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FD5-2D00-9D43-B0F9-483AC0D1C8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65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E30-4F6F-FA43-A3F0-427E4417527E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FD5-2D00-9D43-B0F9-483AC0D1C8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10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E30-4F6F-FA43-A3F0-427E4417527E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FD5-2D00-9D43-B0F9-483AC0D1C8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10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E30-4F6F-FA43-A3F0-427E4417527E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FD5-2D00-9D43-B0F9-483AC0D1C8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67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E30-4F6F-FA43-A3F0-427E4417527E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FD5-2D00-9D43-B0F9-483AC0D1C8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50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E30-4F6F-FA43-A3F0-427E4417527E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2FD5-2D00-9D43-B0F9-483AC0D1C8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55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E30-4F6F-FA43-A3F0-427E4417527E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02FD5-2D00-9D43-B0F9-483AC0D1C8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83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15911"/>
            <a:ext cx="7772400" cy="1984540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cs typeface="Comic Sans MS"/>
              </a:rPr>
              <a:t>El Buen Médico. </a:t>
            </a:r>
            <a:br>
              <a:rPr lang="es-ES" sz="3600" dirty="0" smtClean="0">
                <a:cs typeface="Comic Sans MS"/>
              </a:rPr>
            </a:br>
            <a:r>
              <a:rPr lang="es-ES" sz="3200" dirty="0">
                <a:cs typeface="Comic Sans MS"/>
              </a:rPr>
              <a:t/>
            </a:r>
            <a:br>
              <a:rPr lang="es-ES" sz="3200" dirty="0">
                <a:cs typeface="Comic Sans MS"/>
              </a:rPr>
            </a:br>
            <a:r>
              <a:rPr lang="es-ES" sz="3200" i="1" dirty="0" smtClean="0">
                <a:solidFill>
                  <a:schemeClr val="bg1">
                    <a:lumMod val="50000"/>
                  </a:schemeClr>
                </a:solidFill>
                <a:cs typeface="Comic Sans MS"/>
              </a:rPr>
              <a:t>Más allá del Conocimiento de Medicina y la Habilidad Quirúrgica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  <a:cs typeface="Comic Sans MS"/>
              </a:rPr>
              <a:t>.</a:t>
            </a:r>
            <a:endParaRPr lang="es-ES" sz="3200" dirty="0">
              <a:solidFill>
                <a:schemeClr val="bg1">
                  <a:lumMod val="50000"/>
                </a:schemeClr>
              </a:solidFill>
              <a:cs typeface="Comic Sans M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41953" y="4190756"/>
            <a:ext cx="2599061" cy="926518"/>
          </a:xfrm>
        </p:spPr>
        <p:txBody>
          <a:bodyPr anchor="b">
            <a:normAutofit/>
          </a:bodyPr>
          <a:lstStyle/>
          <a:p>
            <a:pPr algn="r"/>
            <a:r>
              <a:rPr lang="es-ES" sz="2400" dirty="0" smtClean="0">
                <a:cs typeface="Comic Sans MS"/>
              </a:rPr>
              <a:t>Alberto </a:t>
            </a:r>
            <a:r>
              <a:rPr lang="es-ES" sz="2400" dirty="0" err="1" smtClean="0">
                <a:cs typeface="Comic Sans MS"/>
              </a:rPr>
              <a:t>Arntz</a:t>
            </a:r>
            <a:endParaRPr lang="es-ES" sz="2400" dirty="0">
              <a:cs typeface="Comic Sans MS"/>
            </a:endParaRPr>
          </a:p>
        </p:txBody>
      </p:sp>
      <p:pic>
        <p:nvPicPr>
          <p:cNvPr id="4" name="Picture 2" descr="https://sites.google.com/site/egaf12uc/config/app/images/Logos_uc_color_.png?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4" y="5161061"/>
            <a:ext cx="865440" cy="11437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5387842" y="48164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661" y="5633688"/>
            <a:ext cx="3232293" cy="6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9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4308"/>
            <a:ext cx="7560785" cy="11430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Chalkboard"/>
                <a:cs typeface="Chalkboard"/>
              </a:rPr>
              <a:t>Decálogo de las Responsabilidades</a:t>
            </a:r>
            <a:br>
              <a:rPr lang="es-ES" sz="2800" dirty="0" smtClean="0">
                <a:latin typeface="Chalkboard"/>
                <a:cs typeface="Chalkboard"/>
              </a:rPr>
            </a:br>
            <a:r>
              <a:rPr lang="es-ES" sz="2800" dirty="0" smtClean="0">
                <a:latin typeface="Chalkboard"/>
                <a:cs typeface="Chalkboard"/>
              </a:rPr>
              <a:t> Profesionales</a:t>
            </a:r>
            <a:endParaRPr lang="es-ES" sz="2800" dirty="0">
              <a:latin typeface="Chalkboard"/>
              <a:cs typeface="Chalkboar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104" y="129143"/>
            <a:ext cx="1424896" cy="160624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24201"/>
            <a:ext cx="8229600" cy="526495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6</a:t>
            </a: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. </a:t>
            </a: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Mejorar el </a:t>
            </a: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Acceso </a:t>
            </a: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a la </a:t>
            </a: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atención.</a:t>
            </a:r>
            <a:endParaRPr lang="es-ES" dirty="0">
              <a:solidFill>
                <a:srgbClr val="0000FF"/>
              </a:solidFill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lang="es-ES" dirty="0" smtClean="0">
                <a:latin typeface="Chalkboard"/>
                <a:cs typeface="Chalkboard"/>
              </a:rPr>
              <a:t>-Eliminar </a:t>
            </a:r>
            <a:r>
              <a:rPr lang="es-ES" dirty="0">
                <a:latin typeface="Chalkboard"/>
                <a:cs typeface="Chalkboard"/>
              </a:rPr>
              <a:t>los obstáculos por motivos de educación, legales, financieros, geográficos y sociales.</a:t>
            </a:r>
          </a:p>
          <a:p>
            <a:pPr marL="0" indent="0">
              <a:buNone/>
            </a:pPr>
            <a:endParaRPr lang="es-ES" dirty="0"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7</a:t>
            </a: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.  </a:t>
            </a: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Distribución justa de recursos limitados. </a:t>
            </a:r>
          </a:p>
          <a:p>
            <a:pPr marL="0" indent="0">
              <a:buNone/>
            </a:pPr>
            <a:r>
              <a:rPr lang="es-ES" dirty="0" smtClean="0">
                <a:latin typeface="Chalkboard"/>
                <a:cs typeface="Chalkboard"/>
              </a:rPr>
              <a:t>- Manejo </a:t>
            </a:r>
            <a:r>
              <a:rPr lang="es-ES" dirty="0">
                <a:latin typeface="Chalkboard"/>
                <a:cs typeface="Chalkboard"/>
              </a:rPr>
              <a:t>racional y costo-efectivo de recursos clínicos.</a:t>
            </a:r>
          </a:p>
          <a:p>
            <a:pPr marL="0" indent="0">
              <a:buNone/>
            </a:pPr>
            <a:r>
              <a:rPr lang="es-ES" dirty="0" smtClean="0">
                <a:latin typeface="Chalkboard"/>
                <a:cs typeface="Chalkboard"/>
              </a:rPr>
              <a:t>- Desarrollar </a:t>
            </a:r>
            <a:r>
              <a:rPr lang="es-ES" dirty="0">
                <a:latin typeface="Chalkboard"/>
                <a:cs typeface="Chalkboard"/>
              </a:rPr>
              <a:t>guías de procedimientos para un cuidado eficiente. </a:t>
            </a:r>
          </a:p>
          <a:p>
            <a:pPr marL="0" indent="0">
              <a:buNone/>
            </a:pPr>
            <a:r>
              <a:rPr lang="es-ES" dirty="0" smtClean="0">
                <a:latin typeface="Chalkboard"/>
                <a:cs typeface="Chalkboard"/>
              </a:rPr>
              <a:t>- Evitar </a:t>
            </a:r>
            <a:r>
              <a:rPr lang="es-ES" dirty="0">
                <a:latin typeface="Chalkboard"/>
                <a:cs typeface="Chalkboard"/>
              </a:rPr>
              <a:t>exámenes y procedimientos de irrelevancia terapéutica.</a:t>
            </a:r>
          </a:p>
          <a:p>
            <a:pPr marL="0" indent="0">
              <a:buNone/>
            </a:pPr>
            <a:endParaRPr lang="es-ES" dirty="0"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8</a:t>
            </a: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. </a:t>
            </a: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Conocimiento </a:t>
            </a: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científico.</a:t>
            </a:r>
            <a:endParaRPr lang="es-ES" dirty="0">
              <a:solidFill>
                <a:srgbClr val="0000FF"/>
              </a:solidFill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dirty="0" smtClean="0">
                <a:latin typeface="Chalkboard"/>
                <a:cs typeface="Chalkboard"/>
              </a:rPr>
              <a:t>- Promover </a:t>
            </a:r>
            <a:r>
              <a:rPr lang="es-ES" dirty="0">
                <a:latin typeface="Chalkboard"/>
                <a:cs typeface="Chalkboard"/>
              </a:rPr>
              <a:t>y colaborar en investigación </a:t>
            </a:r>
            <a:r>
              <a:rPr lang="es-ES" dirty="0" smtClean="0">
                <a:latin typeface="Chalkboard"/>
                <a:cs typeface="Chalkboard"/>
              </a:rPr>
              <a:t>básica, clínica y de educación.</a:t>
            </a:r>
            <a:endParaRPr lang="es-ES" dirty="0"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dirty="0" smtClean="0">
                <a:latin typeface="Chalkboard"/>
                <a:cs typeface="Chalkboard"/>
              </a:rPr>
              <a:t>- Practicar </a:t>
            </a:r>
            <a:r>
              <a:rPr lang="es-ES" dirty="0">
                <a:latin typeface="Chalkboard"/>
                <a:cs typeface="Chalkboard"/>
              </a:rPr>
              <a:t>medicina basada en la evidencia</a:t>
            </a:r>
            <a:r>
              <a:rPr lang="es-ES" dirty="0" smtClean="0">
                <a:latin typeface="Chalkboard"/>
                <a:cs typeface="Chalkboard"/>
              </a:rPr>
              <a:t>.</a:t>
            </a:r>
          </a:p>
          <a:p>
            <a:pPr marL="0" indent="0">
              <a:buNone/>
            </a:pPr>
            <a:endParaRPr lang="es-ES" dirty="0"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9. Manejo </a:t>
            </a: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de los conflictos de intereses. </a:t>
            </a:r>
            <a:endParaRPr lang="es-ES" dirty="0" smtClean="0">
              <a:solidFill>
                <a:srgbClr val="0000FF"/>
              </a:solidFill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dirty="0" smtClean="0">
                <a:latin typeface="Chalkboard"/>
                <a:cs typeface="Chalkboard"/>
              </a:rPr>
              <a:t>- Hacer explícito  </a:t>
            </a:r>
            <a:r>
              <a:rPr lang="es-ES" dirty="0">
                <a:latin typeface="Chalkboard"/>
                <a:cs typeface="Chalkboard"/>
              </a:rPr>
              <a:t>ante el público general y </a:t>
            </a:r>
            <a:r>
              <a:rPr lang="es-ES" dirty="0" smtClean="0">
                <a:latin typeface="Chalkboard"/>
                <a:cs typeface="Chalkboard"/>
              </a:rPr>
              <a:t>manejar </a:t>
            </a:r>
            <a:r>
              <a:rPr lang="es-ES" dirty="0">
                <a:latin typeface="Chalkboard"/>
                <a:cs typeface="Chalkboard"/>
              </a:rPr>
              <a:t>los conflictos de interés que surgen </a:t>
            </a:r>
            <a:r>
              <a:rPr lang="es-ES" dirty="0" smtClean="0">
                <a:latin typeface="Chalkboard"/>
                <a:cs typeface="Chalkboard"/>
              </a:rPr>
              <a:t>	en </a:t>
            </a:r>
            <a:r>
              <a:rPr lang="es-ES" dirty="0">
                <a:latin typeface="Chalkboard"/>
                <a:cs typeface="Chalkboard"/>
              </a:rPr>
              <a:t>el cumplimiento de sus deberes y actividades profesionales</a:t>
            </a:r>
            <a:r>
              <a:rPr lang="es-ES" dirty="0" smtClean="0">
                <a:latin typeface="Chalkboard"/>
                <a:cs typeface="Chalkboard"/>
              </a:rPr>
              <a:t>.</a:t>
            </a:r>
          </a:p>
          <a:p>
            <a:pPr marL="0" indent="0">
              <a:buNone/>
            </a:pPr>
            <a:endParaRPr lang="es-ES" dirty="0"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10. Compromiso </a:t>
            </a: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con las </a:t>
            </a: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Responsabilidades </a:t>
            </a: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profesionales</a:t>
            </a: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.</a:t>
            </a:r>
          </a:p>
          <a:p>
            <a:pPr marL="0" indent="0">
              <a:buNone/>
            </a:pPr>
            <a:r>
              <a:rPr lang="es-ES" dirty="0" smtClean="0">
                <a:latin typeface="Chalkboard"/>
                <a:cs typeface="Chalkboard"/>
              </a:rPr>
              <a:t>- Participar en </a:t>
            </a:r>
            <a:r>
              <a:rPr lang="es-ES" dirty="0">
                <a:latin typeface="Chalkboard"/>
                <a:cs typeface="Chalkboard"/>
              </a:rPr>
              <a:t>procesos de autorregulación, incluyendo la restauración y la disciplina de </a:t>
            </a:r>
            <a:r>
              <a:rPr lang="es-ES" dirty="0" smtClean="0">
                <a:latin typeface="Chalkboard"/>
                <a:cs typeface="Chalkboard"/>
              </a:rPr>
              <a:t>	los </a:t>
            </a:r>
            <a:r>
              <a:rPr lang="es-ES" dirty="0">
                <a:latin typeface="Chalkboard"/>
                <a:cs typeface="Chalkboard"/>
              </a:rPr>
              <a:t>miembros que no han alcanzado los estándares profesionales</a:t>
            </a:r>
            <a:r>
              <a:rPr lang="es-ES" dirty="0" smtClean="0">
                <a:latin typeface="Chalkboard"/>
                <a:cs typeface="Chalkboard"/>
              </a:rPr>
              <a:t>.</a:t>
            </a:r>
          </a:p>
          <a:p>
            <a:pPr marL="0" indent="0">
              <a:buNone/>
            </a:pPr>
            <a:r>
              <a:rPr lang="es-ES" dirty="0" smtClean="0">
                <a:latin typeface="Chalkboard"/>
                <a:cs typeface="Chalkboard"/>
              </a:rPr>
              <a:t>- Participar en la docencia, definiendo </a:t>
            </a:r>
            <a:r>
              <a:rPr lang="es-ES" dirty="0">
                <a:latin typeface="Chalkboard"/>
                <a:cs typeface="Chalkboard"/>
              </a:rPr>
              <a:t>y </a:t>
            </a:r>
            <a:r>
              <a:rPr lang="es-ES" dirty="0" smtClean="0">
                <a:latin typeface="Chalkboard"/>
                <a:cs typeface="Chalkboard"/>
              </a:rPr>
              <a:t>organizando </a:t>
            </a:r>
            <a:r>
              <a:rPr lang="es-ES" dirty="0">
                <a:latin typeface="Chalkboard"/>
                <a:cs typeface="Chalkboard"/>
              </a:rPr>
              <a:t>los procesos de </a:t>
            </a:r>
            <a:r>
              <a:rPr lang="es-ES" dirty="0" smtClean="0">
                <a:latin typeface="Chalkboard"/>
                <a:cs typeface="Chalkboard"/>
              </a:rPr>
              <a:t>educativos, estableciendo </a:t>
            </a:r>
            <a:r>
              <a:rPr lang="es-ES" dirty="0">
                <a:latin typeface="Chalkboard"/>
                <a:cs typeface="Chalkboard"/>
              </a:rPr>
              <a:t>estándares para los miembros actuales y </a:t>
            </a:r>
            <a:r>
              <a:rPr lang="es-ES" dirty="0" smtClean="0">
                <a:latin typeface="Chalkboard"/>
                <a:cs typeface="Chalkboard"/>
              </a:rPr>
              <a:t>futuros</a:t>
            </a:r>
            <a:r>
              <a:rPr lang="es-ES" dirty="0">
                <a:latin typeface="Chalkboard"/>
                <a:cs typeface="Chalkboard"/>
              </a:rPr>
              <a:t> </a:t>
            </a:r>
            <a:r>
              <a:rPr lang="es-ES" dirty="0" smtClean="0">
                <a:latin typeface="Chalkboard"/>
                <a:cs typeface="Chalkboard"/>
              </a:rPr>
              <a:t>de la profesión.</a:t>
            </a:r>
            <a:endParaRPr lang="es-ES" dirty="0">
              <a:latin typeface="Chalkboard"/>
              <a:cs typeface="Chalkboard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519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105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Docencia del Profesionalismo</a:t>
            </a:r>
            <a:endParaRPr lang="es-ES" sz="36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5789436" cy="4383923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halkboard"/>
                <a:cs typeface="Chalkboard"/>
              </a:rPr>
              <a:t>El Profesionalismo es un </a:t>
            </a:r>
            <a:r>
              <a:rPr lang="es-ES" sz="2400" dirty="0">
                <a:solidFill>
                  <a:srgbClr val="3366FF"/>
                </a:solidFill>
                <a:latin typeface="Chalkboard"/>
                <a:cs typeface="Chalkboard"/>
              </a:rPr>
              <a:t>C</a:t>
            </a:r>
            <a:r>
              <a:rPr lang="es-ES" sz="2400" dirty="0" smtClean="0">
                <a:solidFill>
                  <a:srgbClr val="3366FF"/>
                </a:solidFill>
                <a:latin typeface="Chalkboard"/>
                <a:cs typeface="Chalkboard"/>
              </a:rPr>
              <a:t>ódigo conductual</a:t>
            </a:r>
            <a:r>
              <a:rPr lang="es-ES" sz="2400" dirty="0" smtClean="0">
                <a:latin typeface="Chalkboard"/>
                <a:cs typeface="Chalkboard"/>
              </a:rPr>
              <a:t> basado en principios éticos y valores, pero:</a:t>
            </a:r>
          </a:p>
          <a:p>
            <a:pPr marL="0" indent="0">
              <a:buNone/>
            </a:pPr>
            <a:endParaRPr lang="es-ES" sz="2400" dirty="0" smtClean="0">
              <a:latin typeface="Chalkboard"/>
              <a:cs typeface="Chalkboard"/>
            </a:endParaRPr>
          </a:p>
          <a:p>
            <a:pPr lvl="1"/>
            <a:r>
              <a:rPr lang="es-ES" sz="2400" dirty="0">
                <a:latin typeface="Chalkboard"/>
                <a:cs typeface="Chalkboard"/>
              </a:rPr>
              <a:t>Variable según contexto socio-cultural y etario</a:t>
            </a:r>
            <a:r>
              <a:rPr lang="es-ES" sz="2400" dirty="0" smtClean="0">
                <a:latin typeface="Chalkboard"/>
                <a:cs typeface="Chalkboard"/>
              </a:rPr>
              <a:t>.</a:t>
            </a:r>
          </a:p>
          <a:p>
            <a:pPr lvl="1"/>
            <a:r>
              <a:rPr lang="es-ES" sz="2400" dirty="0">
                <a:latin typeface="Chalkboard"/>
                <a:cs typeface="Chalkboard"/>
              </a:rPr>
              <a:t>Requiere consenso y revisión </a:t>
            </a:r>
            <a:r>
              <a:rPr lang="es-ES" sz="2400" dirty="0" smtClean="0">
                <a:latin typeface="Chalkboard"/>
                <a:cs typeface="Chalkboard"/>
              </a:rPr>
              <a:t>constante.</a:t>
            </a:r>
            <a:endParaRPr lang="es-ES" sz="2400" dirty="0">
              <a:latin typeface="Chalkboard"/>
              <a:cs typeface="Chalkboard"/>
            </a:endParaRPr>
          </a:p>
          <a:p>
            <a:pPr lvl="1"/>
            <a:r>
              <a:rPr lang="es-ES" sz="2400" dirty="0" smtClean="0">
                <a:latin typeface="Chalkboard"/>
                <a:cs typeface="Chalkboard"/>
              </a:rPr>
              <a:t>Debe estar escrito.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96" r="60037"/>
          <a:stretch/>
        </p:blipFill>
        <p:spPr>
          <a:xfrm>
            <a:off x="6476901" y="1417638"/>
            <a:ext cx="2209899" cy="48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6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Enseñanza referida al Hacer y no al Ser</a:t>
            </a:r>
            <a:endParaRPr lang="es-ES" sz="3600" dirty="0">
              <a:latin typeface="Chalkboard"/>
              <a:cs typeface="Chalkboar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574" t="5407" r="9227" b="22187"/>
          <a:stretch/>
        </p:blipFill>
        <p:spPr>
          <a:xfrm>
            <a:off x="1596978" y="1595766"/>
            <a:ext cx="4124909" cy="4570191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4103199" y="1888867"/>
            <a:ext cx="2518366" cy="933578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Stupid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is</a:t>
            </a:r>
            <a:r>
              <a:rPr lang="es-ES" dirty="0" smtClean="0">
                <a:solidFill>
                  <a:schemeClr val="tx1"/>
                </a:solidFill>
              </a:rPr>
              <a:t> as </a:t>
            </a:r>
            <a:r>
              <a:rPr lang="es-ES" dirty="0" err="1" smtClean="0">
                <a:solidFill>
                  <a:schemeClr val="tx1"/>
                </a:solidFill>
              </a:rPr>
              <a:t>stupid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does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0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Retroalimentación Efectiva</a:t>
            </a:r>
            <a:endParaRPr lang="es-ES" sz="3600" dirty="0">
              <a:latin typeface="Chalkboard"/>
              <a:cs typeface="Chalkboard"/>
            </a:endParaRPr>
          </a:p>
        </p:txBody>
      </p:sp>
      <p:pic>
        <p:nvPicPr>
          <p:cNvPr id="4" name="Picture 2" descr="http://donigreenberg.com/wp-content/uploads/2008/12/man-sha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113" y="1417638"/>
            <a:ext cx="5534831" cy="4151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49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916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Coherencia</a:t>
            </a:r>
            <a:endParaRPr lang="es-ES" sz="3600" dirty="0">
              <a:latin typeface="Chalkboard"/>
              <a:cs typeface="Chalkboard"/>
            </a:endParaRPr>
          </a:p>
        </p:txBody>
      </p:sp>
      <p:pic>
        <p:nvPicPr>
          <p:cNvPr id="4" name="Picture 2" descr="http://ozsoapbox.com/wp-content/uploads/2011/12/legal-yet-illegal-right-turn-taiw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700" y="1246636"/>
            <a:ext cx="5810167" cy="439248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2377251" y="5992269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halkboard"/>
                <a:cs typeface="Chalkboard"/>
              </a:rPr>
              <a:t>Entre currículum explícito e implícito</a:t>
            </a:r>
            <a:endParaRPr lang="es-E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28382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367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Metodología Docente</a:t>
            </a:r>
            <a:endParaRPr lang="es-ES" sz="36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02710"/>
            <a:ext cx="6654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accent1"/>
                </a:solidFill>
                <a:latin typeface="Chalkboard"/>
                <a:cs typeface="Chalkboard"/>
              </a:rPr>
              <a:t>1. Modelaje </a:t>
            </a:r>
            <a:r>
              <a:rPr lang="es-ES" dirty="0" smtClean="0">
                <a:solidFill>
                  <a:schemeClr val="accent1"/>
                </a:solidFill>
                <a:latin typeface="Chalkboard"/>
                <a:cs typeface="Chalkboard"/>
              </a:rPr>
              <a:t>explícito</a:t>
            </a:r>
            <a:r>
              <a:rPr lang="es-ES" dirty="0" smtClean="0">
                <a:latin typeface="Chalkboard"/>
                <a:cs typeface="Chalkboard"/>
              </a:rPr>
              <a:t>.</a:t>
            </a:r>
          </a:p>
          <a:p>
            <a:pPr marL="0" indent="0">
              <a:buNone/>
            </a:pPr>
            <a:endParaRPr lang="es-ES" dirty="0" smtClean="0"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dirty="0" smtClean="0">
                <a:latin typeface="Chalkboard"/>
                <a:cs typeface="Chalkboard"/>
              </a:rPr>
              <a:t>2. Clases </a:t>
            </a:r>
            <a:r>
              <a:rPr lang="es-ES" dirty="0" smtClean="0">
                <a:latin typeface="Chalkboard"/>
                <a:cs typeface="Chalkboard"/>
              </a:rPr>
              <a:t>teóricas de ética y marco legal regulatorio.</a:t>
            </a:r>
          </a:p>
          <a:p>
            <a:pPr marL="0" indent="0">
              <a:buNone/>
            </a:pPr>
            <a:endParaRPr lang="es-ES" dirty="0" smtClean="0"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dirty="0" smtClean="0">
                <a:latin typeface="Chalkboard"/>
                <a:cs typeface="Chalkboard"/>
              </a:rPr>
              <a:t>3. Manual </a:t>
            </a:r>
            <a:r>
              <a:rPr lang="es-ES" dirty="0" smtClean="0">
                <a:latin typeface="Chalkboard"/>
                <a:cs typeface="Chalkboard"/>
              </a:rPr>
              <a:t>de Comportamiento.</a:t>
            </a:r>
          </a:p>
          <a:p>
            <a:pPr lvl="1"/>
            <a:r>
              <a:rPr lang="es-ES" dirty="0" smtClean="0">
                <a:latin typeface="Chalkboard"/>
                <a:cs typeface="Chalkboard"/>
              </a:rPr>
              <a:t>Consensuado.</a:t>
            </a:r>
          </a:p>
          <a:p>
            <a:pPr lvl="1"/>
            <a:r>
              <a:rPr lang="es-ES" dirty="0" smtClean="0">
                <a:latin typeface="Chalkboard"/>
                <a:cs typeface="Chalkboard"/>
              </a:rPr>
              <a:t>Ajustado al ámbito particular.</a:t>
            </a:r>
          </a:p>
          <a:p>
            <a:pPr lvl="1"/>
            <a:r>
              <a:rPr lang="es-ES" dirty="0" smtClean="0">
                <a:latin typeface="Chalkboard"/>
                <a:cs typeface="Chalkboard"/>
              </a:rPr>
              <a:t>Actualizado.</a:t>
            </a:r>
          </a:p>
          <a:p>
            <a:pPr marL="0" indent="0">
              <a:buNone/>
            </a:pPr>
            <a:endParaRPr lang="es-ES" dirty="0" smtClean="0"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dirty="0" smtClean="0">
                <a:latin typeface="Chalkboard"/>
                <a:cs typeface="Chalkboard"/>
              </a:rPr>
              <a:t>4. Análisis </a:t>
            </a:r>
            <a:r>
              <a:rPr lang="es-ES" dirty="0" smtClean="0">
                <a:latin typeface="Chalkboard"/>
                <a:cs typeface="Chalkboard"/>
              </a:rPr>
              <a:t>de Eventos Críticos.</a:t>
            </a:r>
          </a:p>
          <a:p>
            <a:pPr lvl="1"/>
            <a:r>
              <a:rPr lang="es-ES" dirty="0" smtClean="0">
                <a:latin typeface="Chalkboard"/>
                <a:cs typeface="Chalkboard"/>
              </a:rPr>
              <a:t>Reales.</a:t>
            </a:r>
          </a:p>
          <a:p>
            <a:pPr lvl="1"/>
            <a:r>
              <a:rPr lang="es-ES" dirty="0" smtClean="0">
                <a:latin typeface="Chalkboard"/>
                <a:cs typeface="Chalkboard"/>
              </a:rPr>
              <a:t>Simulados.</a:t>
            </a:r>
          </a:p>
          <a:p>
            <a:pPr marL="457200" lvl="1" indent="0">
              <a:buNone/>
            </a:pPr>
            <a:endParaRPr lang="es-ES" dirty="0" smtClean="0">
              <a:latin typeface="Chalkboard"/>
              <a:cs typeface="Chalkboar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6268"/>
          <a:stretch/>
        </p:blipFill>
        <p:spPr>
          <a:xfrm>
            <a:off x="7484460" y="125804"/>
            <a:ext cx="1335535" cy="186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7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37" y="1173941"/>
            <a:ext cx="6637507" cy="42532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82170" y="1537308"/>
            <a:ext cx="4382590" cy="2131958"/>
          </a:xfrm>
        </p:spPr>
        <p:txBody>
          <a:bodyPr>
            <a:normAutofit/>
          </a:bodyPr>
          <a:lstStyle/>
          <a:p>
            <a:pPr algn="l"/>
            <a:r>
              <a:rPr lang="es-ES" sz="2000" dirty="0" smtClean="0">
                <a:solidFill>
                  <a:srgbClr val="FFFFFF"/>
                </a:solidFill>
                <a:latin typeface="Chalkboard"/>
                <a:cs typeface="Chalkboard"/>
              </a:rPr>
              <a:t>Profesionalismo.</a:t>
            </a:r>
            <a:br>
              <a:rPr lang="es-ES" sz="20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s-ES" sz="2000" dirty="0" smtClean="0">
                <a:solidFill>
                  <a:srgbClr val="FFFF00"/>
                </a:solidFill>
                <a:latin typeface="Chalkboard"/>
                <a:cs typeface="Chalkboard"/>
              </a:rPr>
              <a:t>Modelo Clínico Docente</a:t>
            </a:r>
            <a:r>
              <a:rPr lang="es-E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s-ES" sz="2000" dirty="0" smtClean="0">
                <a:solidFill>
                  <a:srgbClr val="FFFF00"/>
                </a:solidFill>
                <a:latin typeface="Chalkboard"/>
                <a:cs typeface="Chalkboard"/>
              </a:rPr>
              <a:t>basado en Competencias</a:t>
            </a:r>
            <a:br>
              <a:rPr lang="es-ES" sz="2000" dirty="0" smtClean="0">
                <a:solidFill>
                  <a:srgbClr val="FFFF00"/>
                </a:solidFill>
                <a:latin typeface="Chalkboard"/>
                <a:cs typeface="Chalkboard"/>
              </a:rPr>
            </a:br>
            <a:endParaRPr lang="es-ES" sz="20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672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b="1" dirty="0" smtClean="0">
                <a:solidFill>
                  <a:schemeClr val="tx2"/>
                </a:solidFill>
                <a:latin typeface="Comic Sans MS" pitchFamily="66" charset="0"/>
              </a:rPr>
              <a:t>¿Qué es una “Competencia”?</a:t>
            </a:r>
            <a:endParaRPr lang="es-CL" sz="3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74990"/>
            <a:ext cx="8229600" cy="748679"/>
          </a:xfrm>
        </p:spPr>
        <p:txBody>
          <a:bodyPr/>
          <a:lstStyle/>
          <a:p>
            <a:pPr algn="ctr">
              <a:buNone/>
            </a:pPr>
            <a:r>
              <a:rPr lang="es-CL" sz="2800" dirty="0" smtClean="0">
                <a:latin typeface="Comic Sans MS" pitchFamily="66" charset="0"/>
              </a:rPr>
              <a:t>Idoneidad o Capacidad de realizar una tarea</a:t>
            </a:r>
            <a:endParaRPr lang="es-CL" sz="2400" dirty="0" smtClean="0">
              <a:latin typeface="Comic Sans MS" pitchFamily="66" charset="0"/>
            </a:endParaRPr>
          </a:p>
          <a:p>
            <a:pPr lvl="1"/>
            <a:endParaRPr lang="es-CL" dirty="0"/>
          </a:p>
        </p:txBody>
      </p:sp>
      <p:pic>
        <p:nvPicPr>
          <p:cNvPr id="12290" name="Picture 2" descr="http://despilfarro.com/wp-content/2010/05/superar-compet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896" y="2311417"/>
            <a:ext cx="4397861" cy="2850640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3230898" y="5859587"/>
            <a:ext cx="259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omic Sans MS"/>
                <a:cs typeface="Comic Sans MS"/>
              </a:rPr>
              <a:t>Competente = Experto</a:t>
            </a:r>
            <a:endParaRPr lang="es-E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3659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787"/>
          </a:xfrm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s-ES" sz="2800" dirty="0" smtClean="0">
                <a:solidFill>
                  <a:schemeClr val="accent1"/>
                </a:solidFill>
                <a:latin typeface="Chalkboard"/>
                <a:cs typeface="Chalkboard"/>
              </a:rPr>
              <a:t>Experto Médico</a:t>
            </a:r>
            <a:r>
              <a:rPr lang="es-ES" sz="2800" dirty="0">
                <a:solidFill>
                  <a:schemeClr val="accent1"/>
                </a:solidFill>
                <a:latin typeface="Chalkboard"/>
                <a:cs typeface="Chalkboard"/>
              </a:rPr>
              <a:t/>
            </a:r>
            <a:br>
              <a:rPr lang="es-ES" sz="2800" dirty="0">
                <a:solidFill>
                  <a:schemeClr val="accent1"/>
                </a:solidFill>
                <a:latin typeface="Chalkboard"/>
                <a:cs typeface="Chalkboard"/>
              </a:rPr>
            </a:br>
            <a:r>
              <a:rPr lang="es-ES" sz="2800" dirty="0" smtClean="0">
                <a:solidFill>
                  <a:schemeClr val="accent1"/>
                </a:solidFill>
                <a:latin typeface="Chalkboard"/>
                <a:cs typeface="Chalkboard"/>
              </a:rPr>
              <a:t>Modelo </a:t>
            </a:r>
            <a:r>
              <a:rPr lang="es-ES" sz="2800" dirty="0">
                <a:solidFill>
                  <a:schemeClr val="accent1"/>
                </a:solidFill>
                <a:latin typeface="Chalkboard"/>
                <a:cs typeface="Chalkboard"/>
              </a:rPr>
              <a:t>Tradicional Tridimensional de Competencia</a:t>
            </a:r>
            <a:r>
              <a:rPr lang="es-ES" sz="2800" dirty="0" smtClean="0">
                <a:solidFill>
                  <a:schemeClr val="accent1"/>
                </a:solidFill>
                <a:latin typeface="Chalkboard"/>
                <a:cs typeface="Chalkboard"/>
              </a:rPr>
              <a:t>:</a:t>
            </a:r>
            <a:endParaRPr lang="es-ES" sz="2800" dirty="0">
              <a:solidFill>
                <a:schemeClr val="accent1"/>
              </a:solidFill>
              <a:latin typeface="Chalkboard"/>
              <a:cs typeface="Chalkboard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4447265" y="2250259"/>
            <a:ext cx="1849411" cy="1815804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2854099" y="2250259"/>
            <a:ext cx="1849411" cy="1815804"/>
          </a:xfrm>
          <a:prstGeom prst="ellipse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3622829" y="3457393"/>
            <a:ext cx="1849411" cy="1815804"/>
          </a:xfrm>
          <a:prstGeom prst="ellipse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058212" y="2700568"/>
            <a:ext cx="12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COGNITIVO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725882" y="273398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PSICOMOTOR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838084" y="420445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ACTITUDINAL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337898" y="2918653"/>
            <a:ext cx="1043299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omic Sans MS"/>
                <a:cs typeface="Comic Sans MS"/>
              </a:rPr>
              <a:t>Conocer</a:t>
            </a:r>
            <a:endParaRPr lang="es-ES" dirty="0">
              <a:latin typeface="Comic Sans MS"/>
              <a:cs typeface="Comic Sans M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870608" y="2885234"/>
            <a:ext cx="836024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omic Sans MS"/>
                <a:cs typeface="Comic Sans MS"/>
              </a:rPr>
              <a:t>Hacer</a:t>
            </a:r>
            <a:endParaRPr lang="es-ES" dirty="0">
              <a:latin typeface="Comic Sans MS"/>
              <a:cs typeface="Comic Sans M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067735" y="5552382"/>
            <a:ext cx="1016249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omic Sans MS"/>
                <a:cs typeface="Comic Sans MS"/>
              </a:rPr>
              <a:t>Parecer</a:t>
            </a:r>
            <a:endParaRPr lang="es-E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7349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99" y="955917"/>
            <a:ext cx="5080000" cy="56134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02234" y="246166"/>
            <a:ext cx="4648591" cy="369332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es-CL" dirty="0" smtClean="0">
                <a:latin typeface="Comic Sans MS" pitchFamily="66" charset="0"/>
              </a:rPr>
              <a:t>Modelo multidimensional de Competencias </a:t>
            </a:r>
            <a:endParaRPr lang="es-C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5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dirty="0" smtClean="0">
                <a:solidFill>
                  <a:schemeClr val="tx2"/>
                </a:solidFill>
                <a:latin typeface="Comic Sans MS" pitchFamily="66" charset="0"/>
              </a:rPr>
              <a:t>Objetivos de la Presentación</a:t>
            </a:r>
            <a:endParaRPr lang="es-CL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2961"/>
            <a:ext cx="8363272" cy="1936302"/>
          </a:xfrm>
        </p:spPr>
        <p:txBody>
          <a:bodyPr>
            <a:normAutofit lnSpcReduction="10000"/>
          </a:bodyPr>
          <a:lstStyle/>
          <a:p>
            <a:r>
              <a:rPr lang="es-CL" sz="2400" dirty="0" smtClean="0">
                <a:latin typeface="Comic Sans MS" pitchFamily="66" charset="0"/>
              </a:rPr>
              <a:t>Entender y Valorar el </a:t>
            </a:r>
            <a:r>
              <a:rPr lang="es-CL" sz="2400" b="1" dirty="0" smtClean="0">
                <a:solidFill>
                  <a:schemeClr val="tx2"/>
                </a:solidFill>
                <a:latin typeface="Comic Sans MS" pitchFamily="66" charset="0"/>
              </a:rPr>
              <a:t>Profesionalismo</a:t>
            </a:r>
            <a:r>
              <a:rPr lang="es-CL" sz="2400" dirty="0" smtClean="0">
                <a:latin typeface="Comic Sans MS" pitchFamily="66" charset="0"/>
              </a:rPr>
              <a:t> como el núcleo de la Práctica Médica.</a:t>
            </a:r>
          </a:p>
          <a:p>
            <a:pPr marL="0" indent="0">
              <a:buNone/>
            </a:pPr>
            <a:endParaRPr lang="es-CL" sz="2400" dirty="0" smtClean="0">
              <a:latin typeface="Comic Sans MS" pitchFamily="66" charset="0"/>
            </a:endParaRPr>
          </a:p>
          <a:p>
            <a:r>
              <a:rPr lang="es-CL" sz="2400" dirty="0" smtClean="0">
                <a:latin typeface="Comic Sans MS" pitchFamily="66" charset="0"/>
              </a:rPr>
              <a:t>Conocer el modelo Clínico/Docente de </a:t>
            </a:r>
            <a:r>
              <a:rPr lang="es-CL" sz="2400" b="1" dirty="0" smtClean="0">
                <a:solidFill>
                  <a:srgbClr val="1F497D"/>
                </a:solidFill>
                <a:latin typeface="Comic Sans MS" pitchFamily="66" charset="0"/>
              </a:rPr>
              <a:t>Competencias</a:t>
            </a:r>
            <a:r>
              <a:rPr lang="es-CL" sz="2400" dirty="0" smtClean="0">
                <a:latin typeface="Comic Sans MS" pitchFamily="66" charset="0"/>
              </a:rPr>
              <a:t>, que definen el actuar Médico Integral.</a:t>
            </a:r>
          </a:p>
          <a:p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3524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AutoShape 10" descr="data:image/jpeg;base64,/9j/4AAQSkZJRgABAQAAAQABAAD/2wCEAAkGBwgHBgkIBwgKCgkLDRYPDQwMDRsUFRAWIB0iIiAdHx8kKDQsJCYxJx8fLT0tMTU3Ojo6Iys/RD84QzQ5OjcBCgoKDQwNGg8PGjclHyU3Nzc3Nzc3Nzc3Nzc3Nzc3Nzc3Nzc3Nzc3Nzc3Nzc3Nzc3Nzc3Nzc3Nzc3Nzc3Nzc3N//AABEIAFsAWwMBIgACEQEDEQH/xAAcAAACAwADAQAAAAAAAAAAAAAFBwIDBgABBAj/xAA4EAACAQMBBAULBAEFAAAAAAABAgMABBEFBhIhMRNBUYGxFCIyMzRTYXFykqIHQlKRQyOhwdHx/8QAGgEAAgMBAQAAAAAAAAAAAAAAAAUDBAYCAf/EACsRAAICAgADBwQDAQAAAAAAAAECAAMEERIhMQUTQVFxkaEiMmHh0fDxFP/aAAwDAQACEQMRAD8AdMEMXQx/6SeiP2jsqzoYvdJ9orlv6iL6R4VZRCV9DF7pPtFddDF7pPtFW157m5jtojJK26orxmCjZnoBPISfRRD/ABp9oqDCBfSWMfMCsLrG2hlmWCykWNZHCKxPAnOCN7kSM5x2Vl21LWLmLpY1eaVBlgsXDpR0gMZJ5jeVTkdvxpa/aI39A9+UtLik/cY5BHCf8afaK76GL3afaKUNntlqOk6n5KTc3MCqrM8qbh9HLADAHDzjxxwU8eWWXomtwapECvmSADKMMEZGeXUcEcKnpzFfQbkTIrKGTpCnQxe6T7RXOhi90n2ipg13VyQyvoYvdJ9ooVexReUv/pp1ftHZRmhF97U/d4UQhO39RF9I8Kmahb+oi+keFTNEJCaRYkZ3OFAyTS42v1G+1GMmzCSQoxVoskFk5HGATn5ca0O22qNa2qW0C9JPKCViD7pkwM4Bwccie6lFqmvPoWiNdQtKk12DFawyTCQoeBZzjkV5cs555NJc1rbrBTX4H3/yXsdVRONpTtJtVFoML6bp6pJO+6/QSKHSyPMqD1nPEDq/2rEQarf32prNeXk8smD5zOeHy7KotNI1bUrkR2thd3E0oWQbsZJYM2AxPYSefKvdfaDqOzmvnT9Vh6OZUyCDlWGOYPWKbph049JA0W11nmPaz5Kb6bmm07aF91bPWA13ZMCpbJ6WMHgSrc+RNa3RDfw6s1xZdA9vMqyLOgIRUGeCjrcknJJOMcaX1vYXVxGHgj3wSAMHtNG9AuZ7KSTR79d2K5JELSglEl5A9WVJwPjSG+saPB/fz6zQZNNb/UnWPzRNSW/t+PrUGHH/ADRSlLsZqi6XqY0+OMRxwIqyZk3pGdhvNvYGBwwfmcdVNdCCoKnII4GmeDebE4W6j58jM1kV8DbHSToRfe1P3eFFuuhN97U/d4VeleE7f1EX0jwqbcqhb+oi+keFTblmgwim/UG8il15VlEMjRq3RxPvg/MMuSuN1uIHImlvqusW1ptd5ZcweVW+jgRW8DOWWScccsTxI3sknmcDtrdbQzzTa2cXSJFlS8DEguN7JxwI7D28MZpRarbXc9/csyDDXEjjjzJY5NLezQrWF3Pn8mMLa7GUKg3qbvaj9RINatIH0FbnStSjhaHEbcHjJOYzj4YZSOR3hwrIXW0uq7QX0T6vc+UtErCNmUAqCc4GKEpY3aMGVcEciDVtvFLb3HT3KhV45PxNNm7oIQp2Zxj0WpcrOpABja2UvLGPTUDy4cjBLjifhwrK7WTxTakJbdxugZUDgV6x1dhGOdZxdThRt5JypHEYzwqJ1G2OMyE4GOVIq+z3S02aJ3HtZoR+LvBGPBMt1BZ35Ls8wEjJGJnKshAbdRBukkjmx4ZpzaDcG50u3lOfRxx50hdAuILjZlFMpUG4dC4EhITzSQNwHBJIGT206th3Emz1uyFd39u6CAAMcADx/ujEDJkcPqPaKM7h58J5bmhoTfe1P3eFFqE33tT93hTmLITt/URfSPCpNxFRt/URfSPCpNRCKHagJZ7SEM9vFk7x6WMSMwUngiBd4nlxzgcKW2qwNDqt3CeO7MwX5E8PGnH+o9hNkSwGVemIjcozDCkjPojOeodmc0tNrbYM8WpRYaNmMMpRGUK68AOPHkMZ7RWfrArtKfnX8TSdnW6J14j5ltnoemTaWs83lIud0NuBhxHaOFY7Wo3ht5EdSrKw4d9bS32gsegdpFaKVlYiNFJCkEbgB7MKKx+0VybsXE24Iw75VAchR2CrOGLBdz85I7XGmzj8jGjoX6UbPXey9pdXhvGu5Yg7yJNugknqXl11mv1a2E0nZaysrrRzOnSOUkSWTfzw4EdnI/3Xo0/9XjZaXBYppzFYowgO8OruoftRtjN+oQstJjszHMZ1KsCDjnkn5Zz3U3DWo3E/QTO8APSejY+C5g2Ws3tomaeR5ZclVdUXIG8UPnN6PDH908dkYPJ9Dt0+fJd3Pd1UqdPsLa7vbbT4FhnihCrGqTFXjRRwYochufMcRvcqdVlB5PbRRD9qgGlOLu3Ja31+TJ7vpqCy8c6E33tT93hRahN97U/d4U2lKE7f1EX0jwqZqFv6iL6R4VZRCDNd01NTsJIGHEg4wcdXHj8qXWq29jBpklpfKsVoqiPGPQ6hjspr4rN7T7OwapEXMKyMDvNGeTfEfGk3amE1urU6jqB4/uXsPI7s8Jnz9rOlTaXcCOXzo3G9FKBwcf8AfwoJqfsbfMU39WgM076ddQxpaxxKUWWI7rHJ3vO/bugfOsZJs1Y6nuJbXN1CJRGxV4g+6X3t0Z4dQznFcYeXzDWDWo7sy1soZD1Ii7RGkdUjVmdjhVUZLH4U2dhdBt9nmU6k6jVrtPMjwT0admcYz21zZrS9J0O9tHigZjdQ78d3ckF+zAA4LgkDrJz8DTE0vZ5NRu47uWBQI+UpXzvkP7Nddo59mW3/ADVKeE/P6iailah3jnmJ69ltGi8qbUDCqMAVUgYyev8A9rYDlVcMaQxrHGoCqMAVbTDDxhj1BN7PjKl1veMWnKEX3tT93hRehF97U/d4VakUJweoj+keFWUGgu5+hj8/9o/aOyp+Vz/z/EUQhao4oX5XP/P8RXPK5/5/iKIS3UdItNQVlniB3hgkdY7D20DOw1iJA8cskeHRwE4cUGF7gDyov5XP/P8AEV0byfPp/iKrWYdNh2yyVbrFGgZ49L2Q0vT3DrF0jgkguScE9mfnWgRAgwoAA6hQsXlx7z8RXflc/wDP8RUldKV/YNTlnZ/uMK13Qnyuf+f4iueVz/z/ABFSziFaE33tT93hXGvJ8en+Iry3NxKZj5w5D9o7KIT/2Q=="/>
          <p:cNvSpPr>
            <a:spLocks noChangeAspect="1" noChangeArrowheads="1"/>
          </p:cNvSpPr>
          <p:nvPr/>
        </p:nvSpPr>
        <p:spPr bwMode="auto">
          <a:xfrm>
            <a:off x="0" y="-411163"/>
            <a:ext cx="866775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444" name="AutoShape 12" descr="data:image/jpeg;base64,/9j/4AAQSkZJRgABAQAAAQABAAD/2wCEAAkGBwgHBgkIBwgKCgkLDRYPDQwMDRsUFRAWIB0iIiAdHx8kKDQsJCYxJx8fLT0tMTU3Ojo6Iys/RD84QzQ5OjcBCgoKDQwNGg8PGjclHyU3Nzc3Nzc3Nzc3Nzc3Nzc3Nzc3Nzc3Nzc3Nzc3Nzc3Nzc3Nzc3Nzc3Nzc3Nzc3Nzc3N//AABEIAFsAWwMBIgACEQEDEQH/xAAcAAACAwADAQAAAAAAAAAAAAAFBwIDBgABBAj/xAA4EAACAQMBBAULBAEFAAAAAAABAgMABBEFBhIhMRNBUYGxFCIyMzRTYXFykqIHQlKRQyOhwdHx/8QAGgEAAgMBAQAAAAAAAAAAAAAAAAUDBAYCAf/EACsRAAICAgADBwQDAQAAAAAAAAECAAMEERIhMQUTQVFxkaEiMmHh0fDxFP/aAAwDAQACEQMRAD8AdMEMXQx/6SeiP2jsqzoYvdJ9orlv6iL6R4VZRCV9DF7pPtFddDF7pPtFW157m5jtojJK26orxmCjZnoBPISfRRD/ABp9oqDCBfSWMfMCsLrG2hlmWCykWNZHCKxPAnOCN7kSM5x2Vl21LWLmLpY1eaVBlgsXDpR0gMZJ5jeVTkdvxpa/aI39A9+UtLik/cY5BHCf8afaK76GL3afaKUNntlqOk6n5KTc3MCqrM8qbh9HLADAHDzjxxwU8eWWXomtwapECvmSADKMMEZGeXUcEcKnpzFfQbkTIrKGTpCnQxe6T7RXOhi90n2ipg13VyQyvoYvdJ9ooVexReUv/pp1ftHZRmhF97U/d4UQhO39RF9I8Kmahb+oi+keFTNEJCaRYkZ3OFAyTS42v1G+1GMmzCSQoxVoskFk5HGATn5ca0O22qNa2qW0C9JPKCViD7pkwM4Bwccie6lFqmvPoWiNdQtKk12DFawyTCQoeBZzjkV5cs555NJc1rbrBTX4H3/yXsdVRONpTtJtVFoML6bp6pJO+6/QSKHSyPMqD1nPEDq/2rEQarf32prNeXk8smD5zOeHy7KotNI1bUrkR2thd3E0oWQbsZJYM2AxPYSefKvdfaDqOzmvnT9Vh6OZUyCDlWGOYPWKbph049JA0W11nmPaz5Kb6bmm07aF91bPWA13ZMCpbJ6WMHgSrc+RNa3RDfw6s1xZdA9vMqyLOgIRUGeCjrcknJJOMcaX1vYXVxGHgj3wSAMHtNG9AuZ7KSTR79d2K5JELSglEl5A9WVJwPjSG+saPB/fz6zQZNNb/UnWPzRNSW/t+PrUGHH/ADRSlLsZqi6XqY0+OMRxwIqyZk3pGdhvNvYGBwwfmcdVNdCCoKnII4GmeDebE4W6j58jM1kV8DbHSToRfe1P3eFFuuhN97U/d4VeleE7f1EX0jwqbcqhb+oi+keFTblmgwim/UG8il15VlEMjRq3RxPvg/MMuSuN1uIHImlvqusW1ptd5ZcweVW+jgRW8DOWWScccsTxI3sknmcDtrdbQzzTa2cXSJFlS8DEguN7JxwI7D28MZpRarbXc9/csyDDXEjjjzJY5NLezQrWF3Pn8mMLa7GUKg3qbvaj9RINatIH0FbnStSjhaHEbcHjJOYzj4YZSOR3hwrIXW0uq7QX0T6vc+UtErCNmUAqCc4GKEpY3aMGVcEciDVtvFLb3HT3KhV45PxNNm7oIQp2Zxj0WpcrOpABja2UvLGPTUDy4cjBLjifhwrK7WTxTakJbdxugZUDgV6x1dhGOdZxdThRt5JypHEYzwqJ1G2OMyE4GOVIq+z3S02aJ3HtZoR+LvBGPBMt1BZ35Ls8wEjJGJnKshAbdRBukkjmx4ZpzaDcG50u3lOfRxx50hdAuILjZlFMpUG4dC4EhITzSQNwHBJIGT206th3Emz1uyFd39u6CAAMcADx/ujEDJkcPqPaKM7h58J5bmhoTfe1P3eFFqE33tT93hTmLITt/URfSPCpNxFRt/URfSPCpNRCKHagJZ7SEM9vFk7x6WMSMwUngiBd4nlxzgcKW2qwNDqt3CeO7MwX5E8PGnH+o9hNkSwGVemIjcozDCkjPojOeodmc0tNrbYM8WpRYaNmMMpRGUK68AOPHkMZ7RWfrArtKfnX8TSdnW6J14j5ltnoemTaWs83lIud0NuBhxHaOFY7Wo3ht5EdSrKw4d9bS32gsegdpFaKVlYiNFJCkEbgB7MKKx+0VybsXE24Iw75VAchR2CrOGLBdz85I7XGmzj8jGjoX6UbPXey9pdXhvGu5Yg7yJNugknqXl11mv1a2E0nZaysrrRzOnSOUkSWTfzw4EdnI/3Xo0/9XjZaXBYppzFYowgO8OruoftRtjN+oQstJjszHMZ1KsCDjnkn5Zz3U3DWo3E/QTO8APSejY+C5g2Ws3tomaeR5ZclVdUXIG8UPnN6PDH908dkYPJ9Dt0+fJd3Pd1UqdPsLa7vbbT4FhnihCrGqTFXjRRwYochufMcRvcqdVlB5PbRRD9qgGlOLu3Ja31+TJ7vpqCy8c6E33tT93hRahN97U/d4U2lKE7f1EX0jwqZqFv6iL6R4VZRCDNd01NTsJIGHEg4wcdXHj8qXWq29jBpklpfKsVoqiPGPQ6hjspr4rN7T7OwapEXMKyMDvNGeTfEfGk3amE1urU6jqB4/uXsPI7s8Jnz9rOlTaXcCOXzo3G9FKBwcf8AfwoJqfsbfMU39WgM076ddQxpaxxKUWWI7rHJ3vO/bugfOsZJs1Y6nuJbXN1CJRGxV4g+6X3t0Z4dQznFcYeXzDWDWo7sy1soZD1Ii7RGkdUjVmdjhVUZLH4U2dhdBt9nmU6k6jVrtPMjwT0admcYz21zZrS9J0O9tHigZjdQ78d3ckF+zAA4LgkDrJz8DTE0vZ5NRu47uWBQI+UpXzvkP7Nddo59mW3/ADVKeE/P6iailah3jnmJ69ltGi8qbUDCqMAVUgYyev8A9rYDlVcMaQxrHGoCqMAVbTDDxhj1BN7PjKl1veMWnKEX3tT93hRehF97U/d4VakUJweoj+keFWUGgu5+hj8/9o/aOyp+Vz/z/EUQhao4oX5XP/P8RXPK5/5/iKIS3UdItNQVlniB3hgkdY7D20DOw1iJA8cskeHRwE4cUGF7gDyov5XP/P8AEV0byfPp/iKrWYdNh2yyVbrFGgZ49L2Q0vT3DrF0jgkguScE9mfnWgRAgwoAA6hQsXlx7z8RXflc/wDP8RUldKV/YNTlnZ/uMK13Qnyuf+f4iueVz/z/ABFSziFaE33tT93hXGvJ8en+Iry3NxKZj5w5D9o7KIT/2Q=="/>
          <p:cNvSpPr>
            <a:spLocks noChangeAspect="1" noChangeArrowheads="1"/>
          </p:cNvSpPr>
          <p:nvPr/>
        </p:nvSpPr>
        <p:spPr bwMode="auto">
          <a:xfrm>
            <a:off x="0" y="-411163"/>
            <a:ext cx="866775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1115616" y="404664"/>
            <a:ext cx="5280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latin typeface="Comic Sans MS" pitchFamily="66" charset="0"/>
              </a:rPr>
              <a:t>Competencia: examen </a:t>
            </a:r>
            <a:r>
              <a:rPr lang="es-CL" sz="2400" b="1" dirty="0" err="1" smtClean="0">
                <a:latin typeface="Comic Sans MS" pitchFamily="66" charset="0"/>
              </a:rPr>
              <a:t>gonioscópico</a:t>
            </a:r>
            <a:endParaRPr lang="es-CL" sz="2400" b="1" dirty="0">
              <a:latin typeface="Comic Sans MS" pitchFamily="66" charset="0"/>
            </a:endParaRPr>
          </a:p>
        </p:txBody>
      </p:sp>
      <p:sp>
        <p:nvSpPr>
          <p:cNvPr id="2" name="AutoShape 2" descr="data:image/jpeg;base64,/9j/4AAQSkZJRgABAQAAAQABAAD/2wCEAAkGBhMSEBQUExQVFBQVFxQUFxYVGBQUFxQUFRQVFBQUFRUXHCYeFxkkHBQUHy8gIycpLCwsFR4xNTAqNSYrLCkBCQoKDgwOGg8PGiwkHCQsLCwpLCwsLCwsLCwsLCwsLCwsLCwsLCwsLCwsLCwsLCwsLCwsLCwsLCwsLCwsLCwsLP/AABEIAMIBAwMBIgACEQEDEQH/xAAcAAABBQEBAQAAAAAAAAAAAAAEAAIDBQYBBwj/xAA+EAABAwIDBQQHBgUEAwAAAAABAAIDBBEFITEGEkFRYRMicYEHMpGhscHRFCMzQlLwFSRiovFTsrPhFnJz/8QAGQEAAwEBAQAAAAAAAAAAAAAAAQIDAAQF/8QAJBEAAgICAgICAwEBAAAAAAAAAAECEQMhEjETQVFhBCIykXH/2gAMAwEAAhEDEQA/APYLJFqdZdQCR7iY5qnumvCAAWy4QpLJFqJhscVz0UVbiDY2kBMxGu3G2HmsViOLFzjmubLlrSOnFi5bYXX4oXuz0VTU1BvdQyzod0hK57O1KiGqdvaqKCnN7hFiHK5KGmxQNyb7Vm0ikbekXGES/egcbX94W4hzaCvNtnpSZrniCPgfkvQaGbu2XZh/k4PyVUi2ifkopM1G2WyY+pKqcoyRCyMJKe+oQs87uXyWs1CqKAgXJCrZaddnxMN1I9qr59po26uHkleSKGUJMmfRFRuoSq+XbWMHQlBT7dDgz4JfKh/HL4Lk0qY6OyzM+2jzo1CSbWSngl8iD4pGrc5RveFj37SynkojtBIVvIHxyNe6RQvlWSOPSJpxx6PM3jZqzKmmQLK/xt6X8dcjzBwZpnOCic4KgGOldGOpuaF4su8klSfxtJHmgcWfSyVl1JEQbZJwTTqnu0WAQWTXmwunIPFJ7NSTlSGirZmcdxDMi6yGIA3uDmrvEH3cVSVruC85u9nqY40Atrzx4KSKuBOqic3LTVBYnJuNDB6ztegTd9FlG2EVuKl3dGnxTKWEuVfSetmrumu5wYwXJytzRUa/6NOWqXRaYRTuMjQ0XPRbGkltbmg6embRw7x/EIuenQKkwnbAdveTTOzuXj9V045qP6s4MmOWRcl6N4bNF3m3TUqrrdoGtyY255n6JlXiTXRutmSQQeFuizct873WyTa6IY4J9hVVj8hvnbwFlR1lbI7Vx96nleoZG5KLd9nSkl0inqpXHiq6QlW9VDyQDmIFQIsSdGijF0XDEjYAAxppjRbmJoYtYKBOxS7FF2THlGzAxhTHQokFNRsFAhjTOyRm6uFoRsVoDLEwxo0sS3EbFoA3SuI/sEkeSBxPqJJIrl10nEKyTkiUnFYBEGqCpw5r/Wz87JTV7RknMxBqRuLKJNdFXV7KwvGQc08wT8DdZ+t9Hcl7skaejgR7xdbptU3mnfaWJXjgykcs49Hl02w9U0+oHW/S5p9xsshiWDVDXudLDIzPLeabWGmei9+cWkIaUC9jnfz8ipvEl0Wh+TJdo8LpIRbNanY6lax7pnaNBtfmVs8S2Rp5Lnc3CfzM7vtGh9iyuO4DURR2hHaR6nd9ceLePldSlGUdovHJHJq6K3aTHTI4gHJUVBQvlkaxguXGyTYyTnqvS/R/s0I29s8d53q34Dmhjg5MrlmsUdGYxHDjS1EbN4m7CXZ5XUkzsuiP27eBVXP6AB5ngqqmfvNsVSa2cUZWrYLKRZQueiKiKyjfDcXKkVBpHIaSAcEc+LJQllkQ2V24RquDRF1DbIITcFqNY18agcp5HIZ4WoNjCo3DNShy45wCKQGMEa4Yl0zBcE6ItjDGmlqnaUrLGIQxODU8tSuiAbZdS30lqNZ9M3XAE2I5Jz5LLrs4KGyusq+rrbcVHXVoF1l8SxUk5FRlMtCFhFfiXf1/fVV5xs31VVV1BIuNUJHVtcdbEcCudu2dcYqjVR44ealgxy7refl4rNtcntPFFSaNwTNtDid+I6X0RcFQ4/p95WFjrjz0R0GNlvFUWT5JvC/Rs3ScSboGok3nBoyvx+CpY9ouZRsWMRu1T8ozE8co+iSs2UY9wc7NwIN7WJHIka+a0dPI0AAZW4aKsirwBk4OCa+r3tAnXGPROXKXZhfSNP8AzVuBZ77mxVLhNX3rHp1/ehWm2p2edPKyUEgtFiDbMcweax2PUL6YRyNvuG7XjMBrg42Pu1Sd2U0ki5q8zko26KGjrg9oIsRYdUS1q52WIHtULm6oiZqgIzWGAnDI9EGY7FGvbmQh5RxRRgKodmENNJYKapOaBqHJ0hW6GfaU177qAlNIKeiXImBUsbwh2U7yF37KUaRrYaHiyXboDsz1TwwpaNbCDUqE1SY6IqEwEopIFsn7dcUH2VySOgbPqaGe7Q7ha6q8SxYDinmfdp2/+o+CxWL4gS67fZzCXJOtAxwss6rEN7iqidB/bbjunyORChfiTuLPMFRcjpjBk8zckGMODjcpGtJ/L7SnPkJ19gStllFoir63s2WZrpc/JBw4xJbOx8R9E3FnWDRxJUMDNECiiqLWnxInVufiU8Yg0usbg+0IaMAAlCMJJvzQthUUy6MhSbVELlG3eABWpwzZ5jwS8aDwTxXInLIodma/jT2jVU+IbWSMddry3qDZUnpExN0da+CFxaxgYDa2biN45+YHksvJHv8AeJOfMkq8Px3LbYFnj6ieqbH7VT1dS2MybzSbHJpzOlza/wDhazbPBWiN0TrOBF+AtfiOWYK8NwLEnUr99hLTobEjK4IzGhGRv0VhWekerkcC+QvIG4Q7MFutj9UXicXo5ck03dJBFBWOgkdE7gcjz8/mtRR1e8Fhvt7ajvaOHC5yVzg2I2O47I8DwP8A2kkv9GX10ah+aFc/XJTB9whyOCmOQPdnfyUFWMsk+oYOdihw46FMgMAndfyQMuYVlWQcQgoouaoibBAzJHUtKLJMpUXHktJhSOiIJhjCeXJjnJLGoZ2YTS1IuTbrWahFoTmQhNtdSB1lgUL7Okpg5cWsPFHr2MPP2drQbHdb8FgTXWcWu7rgdDx8FvdpjZotkRp9FhK18c9w8C/XVJP+gYugaoqeNlGMQBHFV1VhD2+pIbcjmq/tpIz3xlzQqzqikaRlQToE8T2NtXe4Kohrt4ZG3XijYiNB7UlDs5iA3nNPJSQtTZRkoYpCPBZC2FVEvBRxNTGneKMhgRoydFpg8V3BeiU8G7D4hY3Z2k3ngLe1gtHboujFGo2cP5ErlR8z7SXlxGpOv3sn9p3R8FE6ktGOe84e4W+ankd/O1BP+pL/AMhU9SRYXGWnnqfcQvSxxXFHRCC4WUxhu0m44j4/RVb9Vqo4mmNxbvXF77uluvvWZmAB8h8Apz7OPPGqI2SlpuDmtFhdeHjPVZwkKw2bpe1rKeP/AFJomcfzSNbnbxUMkbRPHkcX9HoWFVFxuuPgeaPmiVfXUogq5IWm1nO3Bc5tubC54iytqSUPbY+s3UfNca2rO6Wivmpr+Kh+zHiFbyxW+SHkNgUwjKiSAgIItCNnqNeSAkdmjYEjrXWTDKo5X2Qr5FjdBTp1wPQgKla5ajWEF6bvKIOXd5ag2TApwKg7ROa5CjBW8kh95dWGs9i2nuQbLzeuOeY8wvSsXpy+4Cyztl5HO0ySyi3LQuOSS2ZmKoIOtwiJYO0HAhadmw28OqpMX2TqafvNzai4urLRyRbpMphR2v4ZJtLIb9FNT14dk7I6EKRlNunLMHRIWkjkkl1wGytqDY+qnddsZDf1P7o9+Z8lp6X0ZtFjLISeTch9U8YNkHkivZg2tR9E83st5/4fTtGTR55/FDT4HC3ki8TB5osL2cYGAOOqt8UrhuFYuow+Ef5QFTAWj7uVwvwubfRPz4qhPBzd2eXYjJuVk/8A9JPe4lEGvBiaOO84nz3QPgVzavDZI6gyPGUhvcaXtn9VFawAAGQz8dT8V3YZqUUwpuFxZLC8iJ5s4X3tCA2wubEEZnNUdS4bx9nsFvkr2mwuSRh3Q4i28cjkB9btHmo4diqp2fZ7t/1FrP8AcQlnJWc2TfRQFaD0eUxfilLb8kglPQRfeE/2j2omfYCaNge9zACbCx3j7lLSMbRb/ZvL5ntLC9uTGsOoaTmTkLm3/fPll+rUe2Ljx3LfQXtFWtlq5rG9iQDrncn4lHYFjd3hrz3sgHfqbyPX6LLCmcTfO5+enzU7aKXK2uVjyt8FHUYqJ21ybZ6PO6yq616s5YiGMJ1LWk9SQFTVTrqVmSK+dAyFHTIWWPJOgMCkeh3vUz0DVSqqRJse6qATRXdEOxzRqVIZmnRNRPkOOI9E9uIBMYxpXXU4WpG2TNrQpG1N0A6nTNwhakG2WwmSVWJnJIUHkfT0dDvH6qwiw9jRos/sXtrBXRXYd2QAb8Z1HUc29Vpe2CrXHsg3ZwUrRoo5qBrhnn45qTtkx9SFm0DZn6z0dUUj950ef9JLb+NlZUez1NDbs4mC2hI3j7TcqSavAQM2LZ66aqdxXor+702XBmA4qurMQaCqKqxo7l9N65ufEgLMy7Qm9r/5U5ZvRSOF9mmxHFbaLO4jizgMtSgJcT3uKq6qqN1GUmzpxwSNBhtNvd6Q3PLgFax7jdMvBUVPWXaCFI6cqrpLSM7k9heOUcVRGWSNvxBGRBGhB5rK4VsXAe0ZI6TfHeaQWhr4+Itu3vci+au3yuRFPFexzuLkHoRYjwQhKUWTnGkVkFI2MEN0OvW2micBmp5W5qIDNPO/ZCJbS0e/HF/S8O9gOXvVJiey8YcSHAkgutpYm5t7+K1WHsuwX0Cyu0APaucNMh7AB8lOUukNFO9FO/DeyOdr/AczYqfD6IyyNYOJAPgoszmVu9jcF3WGUjXRCrdIu20rZzFaTu2HALIVkdit7i7wAVhsRGaElTNDorHqGQZIl4THjJMGSKmVmaqK5huryeMjMKpxCAgXVIvZCaK2OG+qYY8ib2COMXdJBGiEndZg6rojs5pxo7TBx0KJbI4IWjebEK5whzXAhyakIpNAbanmiGWKKqMLBBsgRRvaFJxLKfyS9gkmds7kkl4sfkgqJ0tLI2WJxG6bhzeHQ8wvXtjvSRHVtDJbMnA0/LJ1Z16LxjCcX3e5JcsOV9S3x5hWGI4GWAPj09ZpacjyLHBXfwyH2j3iTGQNclC/FrjIrx3DNuXkCOoJ3hkHnj0fyPX2rRR4k4jVQkmuysUntGnxDGbHUfRVox1vEnV3tKo6prnZ5oTsT++ajRdVRY4tjO/YNvYAC3gFTmQlGNpiRpmDfx5hOOFnhp1/d0vF2UU0lQLG4p74t5WFJs/K82a0nwBK1GH+jmd1i6zB/Uc/YM0VBsV5VH2Y6ieYzZwJaeWoV1SyRuIADyeADST4Ld0Po8hb+I5z+g7o+q0NFhcUItHG1ngM/M6rojjfshLOn0YKk2SmkH4ZYOchDf7Rcq0q9mG09O5xO8+1r6AeA+a2Sqdph/Lu8k/BIg8spHlc4zUHFF1TM0KdVKZWBo6Q2hCzGNDvX8FqaaL7gHyWexdudlzSW7OiGwLBMMM84aMhe56NC9KdZjA0AWAAA5AZKp2WwnsYd4jvv7xvqBwHz80VWTKsdKwTfJlZiUt7rJVmZV5iVTqqJ+eqk9stFUgGSLNRyxI1rVyWK61hKiog7pVe4XBaVeSMVTXRcQqRZORSS0+6bcEBM06K7fmM0JNRkhdEZUc042Ax5K2wNneJ4Kv+zEkZK6oA1jbcU7ZFR2XMFONeCnNM0t0CrWYkBkoajFCRZqCdDcW2FPpGXXVTdo48SkhzRTxlMrTCcefBdvrxHWM/7mn8rlWWSsrM5k6NdT0tNUuEgIu0tuw5F1zazh0JF+a1tNQA2yXk0by03abHovQdj9q3zfdPaDI0bwdcjeAte/VSlErGRq4MIHFS/YIt61948bDTxUDYXv8AWdl+lvzKsKal3R3Rn0UyhA2BgNmtvZbHZ7Z5m5vyMaScwCNEHs7gYJ3n58bcyti0WTwj7ZLJJdIZFA1os1oaOgA+CeurllUiJJJJYJyyqtpB/Lu8lbKr2i/Ad++KzAeZVTM0A4Zqzq9VXP1UJnRBmihltA0eJVfh+H9tPdwuxmZ6ngEW4XYxozO6B5nNXdDSiKMDzJ5k6qCVs6E6RJO+wVNXzmyPqnrPYhNnqjJjQQDVm97oN0afLPmVEXdVKyxx7Ml3s7hOa/JMac1gAlVEqudlwVeVAuq6WDJMmD0ZuRtimxm2asK2ltmgHs5KyZFqiN0nRMY/PRPsnRgJrEGCTMZKcsumloT2uS2MmSMYLLqYklGso12yQXV2nnnF6X6P8KjNMJGg77nODif6ToOix+yOyktfUCNgswZvfwa3n4ngF9EYLszFTxMjjbYNFhxPieqnklSoZaKbD8GcRc5DkraLD2t1Vw2kTzSBQ/djciio8R7OSxyadFpYagOFwqSvwwOQVFWugduu9XgeSbHNrUjNJ9Guukh6aqDhcFT3XQTOpWSuksYSy20eJC7mHRalYjaVn3rv3wQZkZSrkzyzUdJRmR4GgRMsIuuUtOXSNaDa5z8BmVJ/ZZP4NFRUgab8sh5ZXRVRMB+7Jjn2GSr6ipPHgp9HQkD1s9tdFnqyouSjK+o1VJUTXUJO2dMYnHOC6HXQrslE+o3eK1BD3zBNZLmgWVoI6qeKTNagBbxxQ25c9FI25J5cFIxiwCqrYL3VJJFZaWqgJKrJ6FNFiSRUPGSYwg6Ip0XBM7MBUsk0RCNStakQuXQMh6Sj3ikjSDbKUI7BMHkq52RRC5cfIDi49ArnZbZxkg7WcdzRrcxvf1HovUfRfg1PAXdm0lxOb3Zm3AX5Lp5q6OPi6s1ex2yMdDTtjYO9q93FzuJK0IauhdWoQ5ZJK6aXLGIJmqvraAOCPkeojIuaStjooKWd8D7HNvwWnpaoOCqqhjSc1D9vEZyKaEnHTHatGlC6oKaXeaCprrqInHusFicffeQla+qdlZYzHMnHNJdsZLRRSnNSYY4dqPB3wQ0r802Gfde13I+5Kxlot6uqtndVdRVmxSxl26bjMHMeBVFLWniuWV2ehCmrFNWFxN8kLK8WTHyg5KOR2SQsRSTFQuNxmiBmnvphZPZqKmVttFJS1lzY6qWan3RdVUz91wKf+kI9Gqgejoxlc5ZKoweUParsR3FlIVgszOKDkivfL2q1EdlC5nEoAsoJafiUKae6uqqK4QDo7JrFor+wTTCjX2sh3BNYKItxJOASRtGovK91o8ssuGS9F9Gn4DEklTH7OfL0j0AJFJJWOYjcVE8pJKcgoElKGkKSSmVRX1LjzVBWPO8MzqPiuJKUykT0TCvw2+CNK4ku85StrDmsTi7u8fFJJKuiku0UUhXGpJIGRZTC9ML8yshUapJLnydnXh6BuKeEklJnShhU3NJJZDeges08iqCvSSVIk59FpsydVqm6LiSEuxRzionrqSUAHN6qq6tJJYDBXqM6JJIoUaupJJwH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data:image/jpeg;base64,/9j/4AAQSkZJRgABAQAAAQABAAD/2wCEAAkGBhMSEBQUExQVFBQVFxQUFxYVGBQUFxQUFRQVFBQUFRUXHCYeFxkkHBQUHy8gIycpLCwsFR4xNTAqNSYrLCkBCQoKDgwOGg8PGiwkHCQsLCwpLCwsLCwsLCwsLCwsLCwsLCwsLCwsLCwsLCwsLCwsLCwsLCwsLCwsLCwsLCwsLP/AABEIAMIBAwMBIgACEQEDEQH/xAAcAAABBQEBAQAAAAAAAAAAAAAEAAIDBQYBBwj/xAA+EAABAwIDBQQHBgUEAwAAAAABAAIDBBEFITEGEkFRYRMicYEHMpGhscHRFCMzQlLwFSRiovFTsrPhFnJz/8QAGQEAAwEBAQAAAAAAAAAAAAAAAQIDAAQF/8QAJBEAAgICAgICAwEBAAAAAAAAAAECEQMhEjETQVFhBCIykXH/2gAMAwEAAhEDEQA/APYLJFqdZdQCR7iY5qnumvCAAWy4QpLJFqJhscVz0UVbiDY2kBMxGu3G2HmsViOLFzjmubLlrSOnFi5bYXX4oXuz0VTU1BvdQyzod0hK57O1KiGqdvaqKCnN7hFiHK5KGmxQNyb7Vm0ikbekXGES/egcbX94W4hzaCvNtnpSZrniCPgfkvQaGbu2XZh/k4PyVUi2ifkopM1G2WyY+pKqcoyRCyMJKe+oQs87uXyWs1CqKAgXJCrZaddnxMN1I9qr59po26uHkleSKGUJMmfRFRuoSq+XbWMHQlBT7dDgz4JfKh/HL4Lk0qY6OyzM+2jzo1CSbWSngl8iD4pGrc5RveFj37SynkojtBIVvIHxyNe6RQvlWSOPSJpxx6PM3jZqzKmmQLK/xt6X8dcjzBwZpnOCic4KgGOldGOpuaF4su8klSfxtJHmgcWfSyVl1JEQbZJwTTqnu0WAQWTXmwunIPFJ7NSTlSGirZmcdxDMi6yGIA3uDmrvEH3cVSVruC85u9nqY40Atrzx4KSKuBOqic3LTVBYnJuNDB6ztegTd9FlG2EVuKl3dGnxTKWEuVfSetmrumu5wYwXJytzRUa/6NOWqXRaYRTuMjQ0XPRbGkltbmg6embRw7x/EIuenQKkwnbAdveTTOzuXj9V045qP6s4MmOWRcl6N4bNF3m3TUqrrdoGtyY255n6JlXiTXRutmSQQeFuizct873WyTa6IY4J9hVVj8hvnbwFlR1lbI7Vx96nleoZG5KLd9nSkl0inqpXHiq6QlW9VDyQDmIFQIsSdGijF0XDEjYAAxppjRbmJoYtYKBOxS7FF2THlGzAxhTHQokFNRsFAhjTOyRm6uFoRsVoDLEwxo0sS3EbFoA3SuI/sEkeSBxPqJJIrl10nEKyTkiUnFYBEGqCpw5r/Wz87JTV7RknMxBqRuLKJNdFXV7KwvGQc08wT8DdZ+t9Hcl7skaejgR7xdbptU3mnfaWJXjgykcs49Hl02w9U0+oHW/S5p9xsshiWDVDXudLDIzPLeabWGmei9+cWkIaUC9jnfz8ipvEl0Wh+TJdo8LpIRbNanY6lax7pnaNBtfmVs8S2Rp5Lnc3CfzM7vtGh9iyuO4DURR2hHaR6nd9ceLePldSlGUdovHJHJq6K3aTHTI4gHJUVBQvlkaxguXGyTYyTnqvS/R/s0I29s8d53q34Dmhjg5MrlmsUdGYxHDjS1EbN4m7CXZ5XUkzsuiP27eBVXP6AB5ngqqmfvNsVSa2cUZWrYLKRZQueiKiKyjfDcXKkVBpHIaSAcEc+LJQllkQ2V24RquDRF1DbIITcFqNY18agcp5HIZ4WoNjCo3DNShy45wCKQGMEa4Yl0zBcE6ItjDGmlqnaUrLGIQxODU8tSuiAbZdS30lqNZ9M3XAE2I5Jz5LLrs4KGyusq+rrbcVHXVoF1l8SxUk5FRlMtCFhFfiXf1/fVV5xs31VVV1BIuNUJHVtcdbEcCudu2dcYqjVR44ealgxy7refl4rNtcntPFFSaNwTNtDid+I6X0RcFQ4/p95WFjrjz0R0GNlvFUWT5JvC/Rs3ScSboGok3nBoyvx+CpY9ouZRsWMRu1T8ozE8co+iSs2UY9wc7NwIN7WJHIka+a0dPI0AAZW4aKsirwBk4OCa+r3tAnXGPROXKXZhfSNP8AzVuBZ77mxVLhNX3rHp1/ehWm2p2edPKyUEgtFiDbMcweax2PUL6YRyNvuG7XjMBrg42Pu1Sd2U0ki5q8zko26KGjrg9oIsRYdUS1q52WIHtULm6oiZqgIzWGAnDI9EGY7FGvbmQh5RxRRgKodmENNJYKapOaBqHJ0hW6GfaU177qAlNIKeiXImBUsbwh2U7yF37KUaRrYaHiyXboDsz1TwwpaNbCDUqE1SY6IqEwEopIFsn7dcUH2VySOgbPqaGe7Q7ha6q8SxYDinmfdp2/+o+CxWL4gS67fZzCXJOtAxwss6rEN7iqidB/bbjunyORChfiTuLPMFRcjpjBk8zckGMODjcpGtJ/L7SnPkJ19gStllFoir63s2WZrpc/JBw4xJbOx8R9E3FnWDRxJUMDNECiiqLWnxInVufiU8Yg0usbg+0IaMAAlCMJJvzQthUUy6MhSbVELlG3eABWpwzZ5jwS8aDwTxXInLIodma/jT2jVU+IbWSMddry3qDZUnpExN0da+CFxaxgYDa2biN45+YHksvJHv8AeJOfMkq8Px3LbYFnj6ieqbH7VT1dS2MybzSbHJpzOlza/wDhazbPBWiN0TrOBF+AtfiOWYK8NwLEnUr99hLTobEjK4IzGhGRv0VhWekerkcC+QvIG4Q7MFutj9UXicXo5ck03dJBFBWOgkdE7gcjz8/mtRR1e8Fhvt7ajvaOHC5yVzg2I2O47I8DwP8A2kkv9GX10ah+aFc/XJTB9whyOCmOQPdnfyUFWMsk+oYOdihw46FMgMAndfyQMuYVlWQcQgoouaoibBAzJHUtKLJMpUXHktJhSOiIJhjCeXJjnJLGoZ2YTS1IuTbrWahFoTmQhNtdSB1lgUL7Okpg5cWsPFHr2MPP2drQbHdb8FgTXWcWu7rgdDx8FvdpjZotkRp9FhK18c9w8C/XVJP+gYugaoqeNlGMQBHFV1VhD2+pIbcjmq/tpIz3xlzQqzqikaRlQToE8T2NtXe4Kohrt4ZG3XijYiNB7UlDs5iA3nNPJSQtTZRkoYpCPBZC2FVEvBRxNTGneKMhgRoydFpg8V3BeiU8G7D4hY3Z2k3ngLe1gtHboujFGo2cP5ErlR8z7SXlxGpOv3sn9p3R8FE6ktGOe84e4W+ankd/O1BP+pL/AMhU9SRYXGWnnqfcQvSxxXFHRCC4WUxhu0m44j4/RVb9Vqo4mmNxbvXF77uluvvWZmAB8h8Apz7OPPGqI2SlpuDmtFhdeHjPVZwkKw2bpe1rKeP/AFJomcfzSNbnbxUMkbRPHkcX9HoWFVFxuuPgeaPmiVfXUogq5IWm1nO3Bc5tubC54iytqSUPbY+s3UfNca2rO6Wivmpr+Kh+zHiFbyxW+SHkNgUwjKiSAgIItCNnqNeSAkdmjYEjrXWTDKo5X2Qr5FjdBTp1wPQgKla5ajWEF6bvKIOXd5ag2TApwKg7ROa5CjBW8kh95dWGs9i2nuQbLzeuOeY8wvSsXpy+4Cyztl5HO0ySyi3LQuOSS2ZmKoIOtwiJYO0HAhadmw28OqpMX2TqafvNzai4urLRyRbpMphR2v4ZJtLIb9FNT14dk7I6EKRlNunLMHRIWkjkkl1wGytqDY+qnddsZDf1P7o9+Z8lp6X0ZtFjLISeTch9U8YNkHkivZg2tR9E83st5/4fTtGTR55/FDT4HC3ki8TB5osL2cYGAOOqt8UrhuFYuow+Ef5QFTAWj7uVwvwubfRPz4qhPBzd2eXYjJuVk/8A9JPe4lEGvBiaOO84nz3QPgVzavDZI6gyPGUhvcaXtn9VFawAAGQz8dT8V3YZqUUwpuFxZLC8iJ5s4X3tCA2wubEEZnNUdS4bx9nsFvkr2mwuSRh3Q4i28cjkB9btHmo4diqp2fZ7t/1FrP8AcQlnJWc2TfRQFaD0eUxfilLb8kglPQRfeE/2j2omfYCaNge9zACbCx3j7lLSMbRb/ZvL5ntLC9uTGsOoaTmTkLm3/fPll+rUe2Ljx3LfQXtFWtlq5rG9iQDrncn4lHYFjd3hrz3sgHfqbyPX6LLCmcTfO5+enzU7aKXK2uVjyt8FHUYqJ21ybZ6PO6yq616s5YiGMJ1LWk9SQFTVTrqVmSK+dAyFHTIWWPJOgMCkeh3vUz0DVSqqRJse6qATRXdEOxzRqVIZmnRNRPkOOI9E9uIBMYxpXXU4WpG2TNrQpG1N0A6nTNwhakG2WwmSVWJnJIUHkfT0dDvH6qwiw9jRos/sXtrBXRXYd2QAb8Z1HUc29Vpe2CrXHsg3ZwUrRoo5qBrhnn45qTtkx9SFm0DZn6z0dUUj950ef9JLb+NlZUez1NDbs4mC2hI3j7TcqSavAQM2LZ66aqdxXor+702XBmA4qurMQaCqKqxo7l9N65ufEgLMy7Qm9r/5U5ZvRSOF9mmxHFbaLO4jizgMtSgJcT3uKq6qqN1GUmzpxwSNBhtNvd6Q3PLgFax7jdMvBUVPWXaCFI6cqrpLSM7k9heOUcVRGWSNvxBGRBGhB5rK4VsXAe0ZI6TfHeaQWhr4+Itu3vci+au3yuRFPFexzuLkHoRYjwQhKUWTnGkVkFI2MEN0OvW2micBmp5W5qIDNPO/ZCJbS0e/HF/S8O9gOXvVJiey8YcSHAkgutpYm5t7+K1WHsuwX0Cyu0APaucNMh7AB8lOUukNFO9FO/DeyOdr/AczYqfD6IyyNYOJAPgoszmVu9jcF3WGUjXRCrdIu20rZzFaTu2HALIVkdit7i7wAVhsRGaElTNDorHqGQZIl4THjJMGSKmVmaqK5huryeMjMKpxCAgXVIvZCaK2OG+qYY8ib2COMXdJBGiEndZg6rojs5pxo7TBx0KJbI4IWjebEK5whzXAhyakIpNAbanmiGWKKqMLBBsgRRvaFJxLKfyS9gkmds7kkl4sfkgqJ0tLI2WJxG6bhzeHQ8wvXtjvSRHVtDJbMnA0/LJ1Z16LxjCcX3e5JcsOV9S3x5hWGI4GWAPj09ZpacjyLHBXfwyH2j3iTGQNclC/FrjIrx3DNuXkCOoJ3hkHnj0fyPX2rRR4k4jVQkmuysUntGnxDGbHUfRVox1vEnV3tKo6prnZ5oTsT++ajRdVRY4tjO/YNvYAC3gFTmQlGNpiRpmDfx5hOOFnhp1/d0vF2UU0lQLG4p74t5WFJs/K82a0nwBK1GH+jmd1i6zB/Uc/YM0VBsV5VH2Y6ieYzZwJaeWoV1SyRuIADyeADST4Ld0Po8hb+I5z+g7o+q0NFhcUItHG1ngM/M6rojjfshLOn0YKk2SmkH4ZYOchDf7Rcq0q9mG09O5xO8+1r6AeA+a2Sqdph/Lu8k/BIg8spHlc4zUHFF1TM0KdVKZWBo6Q2hCzGNDvX8FqaaL7gHyWexdudlzSW7OiGwLBMMM84aMhe56NC9KdZjA0AWAAA5AZKp2WwnsYd4jvv7xvqBwHz80VWTKsdKwTfJlZiUt7rJVmZV5iVTqqJ+eqk9stFUgGSLNRyxI1rVyWK61hKiog7pVe4XBaVeSMVTXRcQqRZORSS0+6bcEBM06K7fmM0JNRkhdEZUc042Ax5K2wNneJ4Kv+zEkZK6oA1jbcU7ZFR2XMFONeCnNM0t0CrWYkBkoajFCRZqCdDcW2FPpGXXVTdo48SkhzRTxlMrTCcefBdvrxHWM/7mn8rlWWSsrM5k6NdT0tNUuEgIu0tuw5F1zazh0JF+a1tNQA2yXk0by03abHovQdj9q3zfdPaDI0bwdcjeAte/VSlErGRq4MIHFS/YIt61948bDTxUDYXv8AWdl+lvzKsKal3R3Rn0UyhA2BgNmtvZbHZ7Z5m5vyMaScwCNEHs7gYJ3n58bcyti0WTwj7ZLJJdIZFA1os1oaOgA+CeurllUiJJJJYJyyqtpB/Lu8lbKr2i/Ad++KzAeZVTM0A4Zqzq9VXP1UJnRBmihltA0eJVfh+H9tPdwuxmZ6ngEW4XYxozO6B5nNXdDSiKMDzJ5k6qCVs6E6RJO+wVNXzmyPqnrPYhNnqjJjQQDVm97oN0afLPmVEXdVKyxx7Ml3s7hOa/JMac1gAlVEqudlwVeVAuq6WDJMmD0ZuRtimxm2asK2ltmgHs5KyZFqiN0nRMY/PRPsnRgJrEGCTMZKcsumloT2uS2MmSMYLLqYklGso12yQXV2nnnF6X6P8KjNMJGg77nODif6ToOix+yOyktfUCNgswZvfwa3n4ngF9EYLszFTxMjjbYNFhxPieqnklSoZaKbD8GcRc5DkraLD2t1Vw2kTzSBQ/djciio8R7OSxyadFpYagOFwqSvwwOQVFWugduu9XgeSbHNrUjNJ9Guukh6aqDhcFT3XQTOpWSuksYSy20eJC7mHRalYjaVn3rv3wQZkZSrkzyzUdJRmR4GgRMsIuuUtOXSNaDa5z8BmVJ/ZZP4NFRUgab8sh5ZXRVRMB+7Jjn2GSr6ipPHgp9HQkD1s9tdFnqyouSjK+o1VJUTXUJO2dMYnHOC6HXQrslE+o3eK1BD3zBNZLmgWVoI6qeKTNagBbxxQ25c9FI25J5cFIxiwCqrYL3VJJFZaWqgJKrJ6FNFiSRUPGSYwg6Ip0XBM7MBUsk0RCNStakQuXQMh6Sj3ikjSDbKUI7BMHkq52RRC5cfIDi49ArnZbZxkg7WcdzRrcxvf1HovUfRfg1PAXdm0lxOb3Zm3AX5Lp5q6OPi6s1ex2yMdDTtjYO9q93FzuJK0IauhdWoQ5ZJK6aXLGIJmqvraAOCPkeojIuaStjooKWd8D7HNvwWnpaoOCqqhjSc1D9vEZyKaEnHTHatGlC6oKaXeaCprrqInHusFicffeQla+qdlZYzHMnHNJdsZLRRSnNSYY4dqPB3wQ0r802Gfde13I+5Kxlot6uqtndVdRVmxSxl26bjMHMeBVFLWniuWV2ehCmrFNWFxN8kLK8WTHyg5KOR2SQsRSTFQuNxmiBmnvphZPZqKmVttFJS1lzY6qWan3RdVUz91wKf+kI9Gqgejoxlc5ZKoweUParsR3FlIVgszOKDkivfL2q1EdlC5nEoAsoJafiUKae6uqqK4QDo7JrFor+wTTCjX2sh3BNYKItxJOASRtGovK91o8ssuGS9F9Gn4DEklTH7OfL0j0AJFJJWOYjcVE8pJKcgoElKGkKSSmVRX1LjzVBWPO8MzqPiuJKUykT0TCvw2+CNK4ku85StrDmsTi7u8fFJJKuiku0UUhXGpJIGRZTC9ML8yshUapJLnydnXh6BuKeEklJnShhU3NJJZDeges08iqCvSSVIk59FpsydVqm6LiSEuxRzionrqSUAHN6qq6tJJYDBXqM6JJIoUaupJJwH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Picture 6" descr="http://www.clinicavalle.com/galeria-alteraciones-oculares/glaucoma/images/gonioscopia.jpg"/>
          <p:cNvPicPr>
            <a:picLocks noChangeAspect="1" noChangeArrowheads="1"/>
          </p:cNvPicPr>
          <p:nvPr/>
        </p:nvPicPr>
        <p:blipFill>
          <a:blip r:embed="rId2" cstate="print"/>
          <a:srcRect l="3750" t="7500" r="25000" b="10000"/>
          <a:stretch>
            <a:fillRect/>
          </a:stretch>
        </p:blipFill>
        <p:spPr bwMode="auto">
          <a:xfrm>
            <a:off x="683568" y="2204864"/>
            <a:ext cx="2238794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9" name="28 CuadroTexto"/>
          <p:cNvSpPr txBox="1"/>
          <p:nvPr/>
        </p:nvSpPr>
        <p:spPr>
          <a:xfrm>
            <a:off x="276373" y="4722325"/>
            <a:ext cx="288032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 smtClean="0"/>
              <a:t>Objetivo: </a:t>
            </a:r>
            <a:r>
              <a:rPr lang="es-CL" sz="1400" dirty="0" smtClean="0"/>
              <a:t>realizar correctamente examen </a:t>
            </a:r>
            <a:r>
              <a:rPr lang="es-CL" sz="1400" dirty="0" err="1" smtClean="0"/>
              <a:t>gonioscópico</a:t>
            </a:r>
            <a:r>
              <a:rPr lang="es-CL" sz="1400" dirty="0" smtClean="0"/>
              <a:t> en paciente con glaucoma, describiendo los principales hallazgos, y formular un diagnóstico </a:t>
            </a:r>
            <a:r>
              <a:rPr lang="es-CL" sz="1400" dirty="0" err="1" smtClean="0"/>
              <a:t>gonioscópico</a:t>
            </a:r>
            <a:r>
              <a:rPr lang="es-CL" sz="1400" dirty="0" smtClean="0"/>
              <a:t> .</a:t>
            </a:r>
            <a:endParaRPr lang="es-CL" sz="1400" dirty="0"/>
          </a:p>
        </p:txBody>
      </p:sp>
      <p:pic>
        <p:nvPicPr>
          <p:cNvPr id="6" name="Picture 10" descr="http://www.misionmilagro.sld.cu/vol2no1/articulos/rev2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360" y="2204864"/>
            <a:ext cx="2880320" cy="1944216"/>
          </a:xfrm>
          <a:prstGeom prst="rect">
            <a:avLst/>
          </a:prstGeom>
          <a:noFill/>
        </p:spPr>
      </p:pic>
      <p:pic>
        <p:nvPicPr>
          <p:cNvPr id="7" name="Picture 12" descr="http://shop.onjoph.com/catalog/images/atlas/W1055.jpg"/>
          <p:cNvPicPr>
            <a:picLocks noChangeAspect="1" noChangeArrowheads="1"/>
          </p:cNvPicPr>
          <p:nvPr/>
        </p:nvPicPr>
        <p:blipFill rotWithShape="1">
          <a:blip r:embed="rId4" cstate="print"/>
          <a:srcRect l="17280" t="16658" b="5316"/>
          <a:stretch/>
        </p:blipFill>
        <p:spPr bwMode="auto">
          <a:xfrm rot="5400000">
            <a:off x="6719637" y="1843498"/>
            <a:ext cx="1916358" cy="2639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3" name="32 CuadroTexto"/>
          <p:cNvSpPr txBox="1"/>
          <p:nvPr/>
        </p:nvSpPr>
        <p:spPr>
          <a:xfrm>
            <a:off x="3383360" y="4734154"/>
            <a:ext cx="288032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 smtClean="0"/>
              <a:t>Metodología:</a:t>
            </a:r>
          </a:p>
          <a:p>
            <a:pPr algn="just"/>
            <a:r>
              <a:rPr lang="es-CL" sz="1400" b="1" dirty="0" smtClean="0"/>
              <a:t>- </a:t>
            </a:r>
            <a:r>
              <a:rPr lang="es-CL" sz="1400" dirty="0" smtClean="0"/>
              <a:t>pre-requisitos</a:t>
            </a:r>
            <a:endParaRPr lang="es-CL" sz="1400" b="1" dirty="0" smtClean="0"/>
          </a:p>
          <a:p>
            <a:pPr algn="just">
              <a:buFontTx/>
              <a:buChar char="-"/>
            </a:pPr>
            <a:r>
              <a:rPr lang="es-CL" sz="1400" dirty="0" smtClean="0"/>
              <a:t>Guía de estudio</a:t>
            </a:r>
          </a:p>
          <a:p>
            <a:pPr algn="just">
              <a:buFontTx/>
              <a:buChar char="-"/>
            </a:pPr>
            <a:r>
              <a:rPr lang="es-CL" sz="1400" dirty="0" smtClean="0"/>
              <a:t> realizar esquemas</a:t>
            </a:r>
          </a:p>
          <a:p>
            <a:pPr algn="just">
              <a:buFontTx/>
              <a:buChar char="-"/>
            </a:pPr>
            <a:r>
              <a:rPr lang="es-CL" sz="1400" dirty="0" smtClean="0"/>
              <a:t>Práctica supervisada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6358270" y="4734154"/>
            <a:ext cx="252919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Evaluación: </a:t>
            </a:r>
            <a:r>
              <a:rPr lang="es-CL" sz="1400" dirty="0" smtClean="0"/>
              <a:t>examen </a:t>
            </a:r>
            <a:r>
              <a:rPr lang="es-CL" sz="1400" dirty="0" err="1" smtClean="0"/>
              <a:t>gonioscópico</a:t>
            </a:r>
            <a:r>
              <a:rPr lang="es-CL" sz="1400" dirty="0" smtClean="0"/>
              <a:t> en paciente con glaucoma, describiendo los principales hallazgos, y formular un diagnóstico </a:t>
            </a:r>
            <a:r>
              <a:rPr lang="es-CL" sz="1400" dirty="0" err="1" smtClean="0"/>
              <a:t>gonioscópico</a:t>
            </a:r>
            <a:r>
              <a:rPr lang="es-CL" sz="1400" dirty="0" smtClean="0"/>
              <a:t> .  Evaluación con rúbrica.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4560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Estrella de 7 puntas"/>
          <p:cNvSpPr/>
          <p:nvPr/>
        </p:nvSpPr>
        <p:spPr>
          <a:xfrm>
            <a:off x="3059832" y="1988840"/>
            <a:ext cx="2808312" cy="252028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CuadroTexto"/>
          <p:cNvSpPr txBox="1"/>
          <p:nvPr/>
        </p:nvSpPr>
        <p:spPr>
          <a:xfrm>
            <a:off x="3419872" y="2996952"/>
            <a:ext cx="215956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CL" b="1" dirty="0" smtClean="0"/>
              <a:t>EXPERTO</a:t>
            </a:r>
          </a:p>
          <a:p>
            <a:pPr algn="ctr"/>
            <a:r>
              <a:rPr lang="es-CL" b="1" dirty="0" smtClean="0"/>
              <a:t>sabe </a:t>
            </a:r>
            <a:r>
              <a:rPr lang="es-CL" b="1" dirty="0" err="1" smtClean="0"/>
              <a:t>gonioscopía</a:t>
            </a:r>
            <a:endParaRPr lang="es-CL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300192" y="1772816"/>
            <a:ext cx="19159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 smtClean="0"/>
              <a:t>¿comunicador?</a:t>
            </a:r>
            <a:endParaRPr lang="es-CL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516216" y="3356992"/>
            <a:ext cx="18004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 smtClean="0"/>
              <a:t>¿colaborador?</a:t>
            </a:r>
            <a:endParaRPr lang="es-CL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436096" y="4797152"/>
            <a:ext cx="20056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 smtClean="0"/>
              <a:t>¿administrador?</a:t>
            </a:r>
            <a:endParaRPr lang="es-CL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331640" y="4797152"/>
            <a:ext cx="24929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 smtClean="0"/>
              <a:t>¿promotor de salud?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55576" y="3284984"/>
            <a:ext cx="12490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 smtClean="0"/>
              <a:t>¿erudito?</a:t>
            </a:r>
            <a:endParaRPr lang="es-CL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75656" y="1844824"/>
            <a:ext cx="17107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b="1" dirty="0" smtClean="0"/>
              <a:t>¿profesional?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7186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canmeds_diagram.jpg"/>
          <p:cNvPicPr>
            <a:picLocks noChangeAspect="1"/>
          </p:cNvPicPr>
          <p:nvPr/>
        </p:nvPicPr>
        <p:blipFill>
          <a:blip r:embed="rId2" cstate="print"/>
          <a:srcRect b="17729"/>
          <a:stretch>
            <a:fillRect/>
          </a:stretch>
        </p:blipFill>
        <p:spPr>
          <a:xfrm>
            <a:off x="7631832" y="0"/>
            <a:ext cx="1512168" cy="1374698"/>
          </a:xfrm>
          <a:prstGeom prst="rect">
            <a:avLst/>
          </a:prstGeom>
        </p:spPr>
      </p:pic>
      <p:pic>
        <p:nvPicPr>
          <p:cNvPr id="17410" name="Picture 2" descr="http://us.123rf.com/400wm/400/400/aleksangel/aleksangel1104/aleksangel110400034/9352252-administrador-de-las-obras-con-desplazamiento-dibujo-ilustracion-vectorial-aislada-sobre-fondo-bla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69160"/>
            <a:ext cx="1584176" cy="1552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412" name="Picture 4" descr="http://1.bp.blogspot.com/_Zr_PydQPYIg/TNAiwoMU5oI/AAAAAAAAAP0/imkN9k9QaIs/s400/colaborad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1728192" cy="13210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414" name="Picture 6" descr="http://bligoo.com/media/users/0/872/images/public/191/communicato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96752"/>
            <a:ext cx="1584176" cy="1375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9 Rectángulo"/>
          <p:cNvSpPr/>
          <p:nvPr/>
        </p:nvSpPr>
        <p:spPr>
          <a:xfrm>
            <a:off x="2051720" y="1412776"/>
            <a:ext cx="62292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CL" sz="1600" b="1" dirty="0" smtClean="0"/>
              <a:t>Comunicador</a:t>
            </a:r>
          </a:p>
          <a:p>
            <a:pPr>
              <a:buFontTx/>
              <a:buChar char="-"/>
            </a:pPr>
            <a:r>
              <a:rPr lang="es-CL" sz="1600" dirty="0" smtClean="0"/>
              <a:t>Informó al paciente el resultado del examen y sus implicancias.</a:t>
            </a:r>
          </a:p>
          <a:p>
            <a:pPr>
              <a:buFontTx/>
              <a:buChar char="-"/>
            </a:pPr>
            <a:r>
              <a:rPr lang="es-CL" sz="1600" dirty="0" smtClean="0"/>
              <a:t> Realizó un informe oral y/o escrito a un experto, quien entendió.</a:t>
            </a:r>
            <a:endParaRPr lang="es-CL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123728" y="3212976"/>
            <a:ext cx="604867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 smtClean="0"/>
              <a:t>Colaborador</a:t>
            </a:r>
          </a:p>
          <a:p>
            <a:pPr>
              <a:buFontTx/>
              <a:buChar char="-"/>
            </a:pPr>
            <a:r>
              <a:rPr lang="es-CL" sz="1600" dirty="0" smtClean="0"/>
              <a:t>enseñó a hacer gonioscopía a residente más joven.</a:t>
            </a:r>
          </a:p>
          <a:p>
            <a:pPr>
              <a:buFontTx/>
              <a:buChar char="-"/>
            </a:pPr>
            <a:r>
              <a:rPr lang="es-CL" sz="1600" dirty="0" smtClean="0"/>
              <a:t> se incorporó al trabajo en equipo del policlínico de glaucoma en su hospital.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051720" y="5157192"/>
            <a:ext cx="619268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 smtClean="0"/>
              <a:t>Administrador</a:t>
            </a:r>
          </a:p>
          <a:p>
            <a:pPr>
              <a:buFontTx/>
              <a:buChar char="-"/>
            </a:pPr>
            <a:r>
              <a:rPr lang="es-CL" sz="1600" dirty="0" smtClean="0"/>
              <a:t>Definió criterios respecto a qué pacientes requerían gonioscopía, optimizando el tiempo de la consulta.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616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static.diario.latercera.com/201105/1257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1800200" cy="12504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2 Rectángulo"/>
          <p:cNvSpPr/>
          <p:nvPr/>
        </p:nvSpPr>
        <p:spPr>
          <a:xfrm>
            <a:off x="2339752" y="980728"/>
            <a:ext cx="626469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CL" sz="1600" b="1" dirty="0" smtClean="0"/>
              <a:t>Promotor de Salud</a:t>
            </a:r>
          </a:p>
          <a:p>
            <a:r>
              <a:rPr lang="es-CL" sz="1600" dirty="0" smtClean="0"/>
              <a:t>- Participó en la  “Semana del Glaucoma”, realizando </a:t>
            </a:r>
            <a:r>
              <a:rPr lang="es-CL" sz="1600" dirty="0" err="1" smtClean="0"/>
              <a:t>gonioscopías</a:t>
            </a:r>
            <a:r>
              <a:rPr lang="es-CL" sz="1600" dirty="0" smtClean="0"/>
              <a:t> en operativo externo.</a:t>
            </a:r>
          </a:p>
        </p:txBody>
      </p:sp>
      <p:pic>
        <p:nvPicPr>
          <p:cNvPr id="5" name="Picture 10" descr="http://3.bp.blogspot.com/_PJ0119_-xdE/TAkb-gZpHwI/AAAAAAAAB2g/mxeMkK0vcXg/s400/Erudito.jpg"/>
          <p:cNvPicPr>
            <a:picLocks noChangeAspect="1" noChangeArrowheads="1"/>
          </p:cNvPicPr>
          <p:nvPr/>
        </p:nvPicPr>
        <p:blipFill>
          <a:blip r:embed="rId3" cstate="print"/>
          <a:srcRect l="9524" t="14730" r="4762" b="15302"/>
          <a:stretch>
            <a:fillRect/>
          </a:stretch>
        </p:blipFill>
        <p:spPr bwMode="auto">
          <a:xfrm>
            <a:off x="755576" y="2420888"/>
            <a:ext cx="1500798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2267744" y="2708920"/>
            <a:ext cx="63367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 smtClean="0"/>
              <a:t>Erudito</a:t>
            </a:r>
          </a:p>
          <a:p>
            <a:pPr>
              <a:buFontTx/>
              <a:buChar char="-"/>
            </a:pPr>
            <a:r>
              <a:rPr lang="es-CL" sz="1600" dirty="0" smtClean="0"/>
              <a:t>Recopiló los hallazgos gonioscópicos en pacientes con embriotoxon posterior y lo presentó en Congreso de la SEO.</a:t>
            </a:r>
            <a:endParaRPr lang="es-CL" sz="1600" dirty="0"/>
          </a:p>
        </p:txBody>
      </p:sp>
      <p:pic>
        <p:nvPicPr>
          <p:cNvPr id="7" name="Picture 12" descr="http://informacionparaemprendedoreseninternet.com/wp-content/uploads/2012/03/profesionalismo-264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09120"/>
            <a:ext cx="1457442" cy="1656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2195736" y="4653136"/>
            <a:ext cx="640871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 smtClean="0"/>
              <a:t>Profesional</a:t>
            </a:r>
          </a:p>
          <a:p>
            <a:r>
              <a:rPr lang="es-CL" sz="1600" dirty="0" smtClean="0"/>
              <a:t>- Le explicó al paciente que </a:t>
            </a:r>
            <a:r>
              <a:rPr lang="es-CL" sz="1600" dirty="0" err="1" smtClean="0"/>
              <a:t>desepitelizó</a:t>
            </a:r>
            <a:r>
              <a:rPr lang="es-CL" sz="1600" dirty="0" smtClean="0"/>
              <a:t> la cornea, le dio tratamiento y lo controló al día siguiente.</a:t>
            </a:r>
          </a:p>
          <a:p>
            <a:r>
              <a:rPr lang="es-CL" sz="1600" dirty="0" smtClean="0"/>
              <a:t>- Determinó que el paciente requería </a:t>
            </a:r>
            <a:r>
              <a:rPr lang="es-CL" sz="1600" dirty="0" err="1" smtClean="0"/>
              <a:t>iridotomías</a:t>
            </a:r>
            <a:r>
              <a:rPr lang="es-CL" sz="1600" dirty="0" smtClean="0"/>
              <a:t>, y lo derivó a un experto, ya que él no sabe realizarla aún.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13779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Experto en </a:t>
            </a:r>
            <a:r>
              <a:rPr lang="es-ES" dirty="0" err="1" smtClean="0"/>
              <a:t>Gonioscopía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43" y="1688226"/>
            <a:ext cx="1960723" cy="45488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17730"/>
          <a:stretch/>
        </p:blipFill>
        <p:spPr>
          <a:xfrm>
            <a:off x="6388966" y="1348596"/>
            <a:ext cx="2550048" cy="23182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946" y="2507700"/>
            <a:ext cx="1837369" cy="2871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107" y="2907777"/>
            <a:ext cx="1016505" cy="103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3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4F81BD"/>
                </a:solidFill>
                <a:latin typeface="Comic Sans MS"/>
                <a:cs typeface="Comic Sans MS"/>
              </a:rPr>
              <a:t>Conclusiones</a:t>
            </a:r>
            <a:endParaRPr lang="es-ES" sz="3600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31878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Comic Sans MS"/>
                <a:cs typeface="Comic Sans MS"/>
              </a:rPr>
              <a:t>El Buen Médico incorpora el Profesionalismo en el núcleo de su práctica laboral.</a:t>
            </a:r>
          </a:p>
          <a:p>
            <a:pPr marL="0" indent="0">
              <a:buNone/>
            </a:pPr>
            <a:endParaRPr lang="es-ES" sz="2800" dirty="0" smtClean="0">
              <a:latin typeface="Comic Sans MS"/>
              <a:cs typeface="Comic Sans MS"/>
            </a:endParaRPr>
          </a:p>
          <a:p>
            <a:r>
              <a:rPr lang="es-ES" sz="2800" dirty="0" smtClean="0">
                <a:latin typeface="Comic Sans MS"/>
                <a:cs typeface="Comic Sans MS"/>
              </a:rPr>
              <a:t>El Buen Médico es un Experto cuando hace suyo el carácter multidimensional de una Competencia.</a:t>
            </a:r>
            <a:endParaRPr lang="es-E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6243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75273"/>
            <a:ext cx="8229600" cy="156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>
                <a:latin typeface="Chalkboard"/>
                <a:cs typeface="Chalkboard"/>
              </a:rPr>
              <a:t>“Dañar nunca, curar </a:t>
            </a:r>
            <a:r>
              <a:rPr lang="es-ES" sz="2800" dirty="0">
                <a:latin typeface="Chalkboard"/>
                <a:cs typeface="Chalkboard"/>
              </a:rPr>
              <a:t>a veces, aliviar a menudo, </a:t>
            </a:r>
            <a:r>
              <a:rPr lang="es-ES" sz="2800" dirty="0" smtClean="0">
                <a:latin typeface="Chalkboard"/>
                <a:cs typeface="Chalkboard"/>
              </a:rPr>
              <a:t>y consolar siempre”</a:t>
            </a:r>
            <a:endParaRPr lang="es-ES" sz="28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2037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37" y="1173941"/>
            <a:ext cx="6637507" cy="42532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4437" y="1597686"/>
            <a:ext cx="6975146" cy="1470025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FFFF"/>
                </a:solidFill>
                <a:latin typeface="Chalkboard"/>
                <a:cs typeface="Chalkboard"/>
              </a:rPr>
              <a:t>Profesionalismo</a:t>
            </a:r>
            <a:br>
              <a:rPr lang="es-ES" sz="32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endParaRPr lang="es-ES" sz="3200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27036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96054"/>
            <a:ext cx="8229600" cy="399489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3000" dirty="0" smtClean="0"/>
              <a:t>“</a:t>
            </a:r>
            <a:r>
              <a:rPr lang="es-ES" sz="3000" dirty="0" smtClean="0">
                <a:solidFill>
                  <a:srgbClr val="4F81BD"/>
                </a:solidFill>
                <a:latin typeface="Chalkboard"/>
                <a:cs typeface="Chalkboard"/>
              </a:rPr>
              <a:t>Actuar</a:t>
            </a:r>
            <a:r>
              <a:rPr lang="es-ES" sz="3000" dirty="0" smtClean="0">
                <a:latin typeface="Chalkboard"/>
                <a:cs typeface="Chalkboard"/>
              </a:rPr>
              <a:t> médico de excelencia, fundamentado en el respeto a la vida y a la dignidad de la persona, y en las virtudes de benevolencia, compasión, prudencia y justicia”.</a:t>
            </a:r>
          </a:p>
          <a:p>
            <a:pPr marL="0" indent="0" algn="ctr">
              <a:buNone/>
            </a:pPr>
            <a:endParaRPr lang="es-ES" sz="3000" dirty="0" smtClean="0">
              <a:latin typeface="Chalkboard"/>
              <a:cs typeface="Chalkboard"/>
            </a:endParaRPr>
          </a:p>
          <a:p>
            <a:pPr marL="0" indent="0" algn="ctr">
              <a:buNone/>
            </a:pPr>
            <a:endParaRPr lang="es-ES" sz="3000" dirty="0" smtClean="0">
              <a:latin typeface="Chalkboard"/>
              <a:cs typeface="Chalkboard"/>
            </a:endParaRPr>
          </a:p>
          <a:p>
            <a:pPr marL="0" indent="0" algn="ctr">
              <a:buNone/>
            </a:pPr>
            <a:r>
              <a:rPr lang="es-ES" sz="3000" dirty="0" smtClean="0">
                <a:latin typeface="Chalkboard"/>
                <a:cs typeface="Chalkboard"/>
              </a:rPr>
              <a:t>“Conjunto de </a:t>
            </a:r>
            <a:r>
              <a:rPr lang="es-ES" sz="3000" dirty="0" smtClean="0">
                <a:solidFill>
                  <a:srgbClr val="4F81BD"/>
                </a:solidFill>
                <a:latin typeface="Chalkboard"/>
                <a:cs typeface="Chalkboard"/>
              </a:rPr>
              <a:t>conductas</a:t>
            </a:r>
            <a:r>
              <a:rPr lang="es-ES" sz="3000" dirty="0" smtClean="0">
                <a:latin typeface="Chalkboard"/>
                <a:cs typeface="Chalkboard"/>
              </a:rPr>
              <a:t> virtuosas que guían la profesión médica a su objetivo: el bienestar del paciente”</a:t>
            </a:r>
          </a:p>
          <a:p>
            <a:pPr marL="0" indent="0" algn="ctr">
              <a:buNone/>
            </a:pPr>
            <a:endParaRPr lang="es-ES" dirty="0">
              <a:latin typeface="Chalkboard"/>
              <a:cs typeface="Chalkboar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822306" y="629621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latin typeface="Chalkboard"/>
                <a:cs typeface="Chalkboard"/>
              </a:rPr>
              <a:t>Profesionalismo</a:t>
            </a:r>
            <a:endParaRPr lang="es-ES" sz="3600" b="1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77522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1178395" y="906136"/>
            <a:ext cx="6281761" cy="3810000"/>
            <a:chOff x="1132632" y="1089207"/>
            <a:chExt cx="6281761" cy="38100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5389" y="1089207"/>
              <a:ext cx="3810000" cy="381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CuadroTexto 5"/>
            <p:cNvSpPr txBox="1"/>
            <p:nvPr/>
          </p:nvSpPr>
          <p:spPr>
            <a:xfrm>
              <a:off x="6305389" y="2242616"/>
              <a:ext cx="1109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Chalkboard"/>
                  <a:cs typeface="Chalkboard"/>
                </a:rPr>
                <a:t>Sociedad</a:t>
              </a:r>
              <a:endParaRPr lang="es-ES" dirty="0">
                <a:latin typeface="Chalkboard"/>
                <a:cs typeface="Chalkboard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1132632" y="2242616"/>
              <a:ext cx="1091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Chalkboard"/>
                  <a:cs typeface="Chalkboard"/>
                </a:rPr>
                <a:t>Medicina</a:t>
              </a:r>
              <a:endParaRPr lang="es-ES" dirty="0">
                <a:latin typeface="Chalkboard"/>
                <a:cs typeface="Chalkboard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5171208" y="5311115"/>
            <a:ext cx="3409336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i="1" dirty="0" smtClean="0"/>
              <a:t>Retribuye entregando confianza, respeto y valoración. </a:t>
            </a:r>
          </a:p>
          <a:p>
            <a:endParaRPr lang="es-ES" i="1" dirty="0" smtClean="0"/>
          </a:p>
          <a:p>
            <a:endParaRPr lang="es-ES" i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697296" y="225648"/>
            <a:ext cx="819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Chalkboard"/>
                <a:cs typeface="Chalkboard"/>
              </a:rPr>
              <a:t>El Profesionalismo es la </a:t>
            </a:r>
            <a:r>
              <a:rPr lang="es-ES" b="1" i="1" dirty="0" smtClean="0">
                <a:latin typeface="Chalkboard"/>
                <a:cs typeface="Chalkboard"/>
              </a:rPr>
              <a:t>Base </a:t>
            </a:r>
            <a:r>
              <a:rPr lang="es-ES" b="1" i="1" dirty="0">
                <a:latin typeface="Chalkboard"/>
                <a:cs typeface="Chalkboard"/>
              </a:rPr>
              <a:t>del Contrato </a:t>
            </a:r>
            <a:r>
              <a:rPr lang="es-ES" i="1" dirty="0">
                <a:latin typeface="Chalkboard"/>
                <a:cs typeface="Chalkboard"/>
              </a:rPr>
              <a:t>entre la Medicina y la Sociedad</a:t>
            </a:r>
            <a:r>
              <a:rPr lang="es-ES" i="1" dirty="0" smtClean="0">
                <a:latin typeface="Chalkboard"/>
                <a:cs typeface="Chalkboard"/>
              </a:rPr>
              <a:t>.</a:t>
            </a:r>
            <a:endParaRPr lang="es-ES" i="1" dirty="0">
              <a:latin typeface="Chalkboard"/>
              <a:cs typeface="Chalkboard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573087" y="4716136"/>
            <a:ext cx="625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halkboard"/>
                <a:cs typeface="Chalkboard"/>
              </a:rPr>
              <a:t>Cuidado de la Vida y la Salud del Paciente y la Comunidad</a:t>
            </a:r>
            <a:endParaRPr lang="es-ES" dirty="0">
              <a:latin typeface="Chalkboard"/>
              <a:cs typeface="Chalkboard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72462" y="5309050"/>
            <a:ext cx="2814418" cy="1200329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i="1" dirty="0" smtClean="0"/>
              <a:t>Antepone </a:t>
            </a:r>
            <a:r>
              <a:rPr lang="es-ES" i="1" dirty="0"/>
              <a:t>el bienestar del paciente por sobre los intereses personales. </a:t>
            </a:r>
          </a:p>
          <a:p>
            <a:endParaRPr lang="es-ES" dirty="0"/>
          </a:p>
        </p:txBody>
      </p:sp>
      <p:sp>
        <p:nvSpPr>
          <p:cNvPr id="15" name="Flecha derecha 14"/>
          <p:cNvSpPr/>
          <p:nvPr/>
        </p:nvSpPr>
        <p:spPr>
          <a:xfrm>
            <a:off x="3786880" y="5526446"/>
            <a:ext cx="594918" cy="6865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derecha 15"/>
          <p:cNvSpPr/>
          <p:nvPr/>
        </p:nvSpPr>
        <p:spPr>
          <a:xfrm rot="10800000">
            <a:off x="4381798" y="5526446"/>
            <a:ext cx="789410" cy="6865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7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7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Humanismo y Profesionalismo</a:t>
            </a:r>
            <a:endParaRPr lang="es-ES" sz="3600" dirty="0">
              <a:latin typeface="Chalkboard"/>
              <a:cs typeface="Chalkboard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76607" y="3391138"/>
            <a:ext cx="2943556" cy="150810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  <a:latin typeface="Chalkboard"/>
                <a:cs typeface="Chalkboard"/>
              </a:rPr>
              <a:t>Conductas </a:t>
            </a:r>
            <a:r>
              <a:rPr lang="es-ES" sz="1600" b="1" dirty="0" smtClean="0">
                <a:solidFill>
                  <a:srgbClr val="0000FF"/>
                </a:solidFill>
                <a:latin typeface="Chalkboard"/>
                <a:cs typeface="Chalkboard"/>
              </a:rPr>
              <a:t>Codificadas </a:t>
            </a:r>
            <a:r>
              <a:rPr lang="es-ES" sz="1600" dirty="0">
                <a:latin typeface="Chalkboard"/>
                <a:cs typeface="Chalkboard"/>
              </a:rPr>
              <a:t>que permiten alcanzar el bienestar del paciente y </a:t>
            </a:r>
            <a:r>
              <a:rPr lang="es-ES" sz="1600" dirty="0" smtClean="0">
                <a:latin typeface="Chalkboard"/>
                <a:cs typeface="Chalkboard"/>
              </a:rPr>
              <a:t>cumplir el </a:t>
            </a:r>
            <a:r>
              <a:rPr lang="es-ES" sz="1600" dirty="0">
                <a:latin typeface="Chalkboard"/>
                <a:cs typeface="Chalkboard"/>
              </a:rPr>
              <a:t>contrato social del médico</a:t>
            </a:r>
          </a:p>
          <a:p>
            <a:endParaRPr lang="es-ES" sz="1200" dirty="0"/>
          </a:p>
        </p:txBody>
      </p:sp>
      <p:sp>
        <p:nvSpPr>
          <p:cNvPr id="8" name="CuadroTexto 7"/>
          <p:cNvSpPr txBox="1"/>
          <p:nvPr/>
        </p:nvSpPr>
        <p:spPr>
          <a:xfrm rot="10800000" flipV="1">
            <a:off x="457200" y="3389901"/>
            <a:ext cx="3414819" cy="14465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  <a:latin typeface="Chalkboard"/>
                <a:cs typeface="Chalkboard"/>
              </a:rPr>
              <a:t>Convicciones personales</a:t>
            </a:r>
            <a:r>
              <a:rPr lang="es-ES" sz="1600" dirty="0">
                <a:latin typeface="Chalkboard"/>
                <a:cs typeface="Chalkboard"/>
              </a:rPr>
              <a:t> </a:t>
            </a:r>
            <a:endParaRPr lang="es-ES" sz="1600" dirty="0" smtClean="0">
              <a:latin typeface="Chalkboard"/>
              <a:cs typeface="Chalkboard"/>
            </a:endParaRPr>
          </a:p>
          <a:p>
            <a:r>
              <a:rPr lang="es-ES" sz="1600" dirty="0" smtClean="0">
                <a:latin typeface="Chalkboard"/>
                <a:cs typeface="Chalkboard"/>
              </a:rPr>
              <a:t>sobre </a:t>
            </a:r>
            <a:r>
              <a:rPr lang="es-ES" sz="1600" dirty="0">
                <a:latin typeface="Chalkboard"/>
                <a:cs typeface="Chalkboard"/>
              </a:rPr>
              <a:t>las obligaciones que uno tiene con los otros, especialmente otros  en </a:t>
            </a:r>
            <a:r>
              <a:rPr lang="es-ES" sz="1600" dirty="0" smtClean="0">
                <a:latin typeface="Chalkboard"/>
                <a:cs typeface="Chalkboard"/>
              </a:rPr>
              <a:t>necesidad.</a:t>
            </a:r>
          </a:p>
          <a:p>
            <a:endParaRPr lang="es-ES" sz="1200" dirty="0">
              <a:latin typeface="Chalkboard"/>
              <a:cs typeface="Chalkboard"/>
            </a:endParaRPr>
          </a:p>
          <a:p>
            <a:endParaRPr lang="es-ES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57200" y="1861270"/>
            <a:ext cx="341632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halkboard"/>
                <a:cs typeface="Chalkboard"/>
              </a:rPr>
              <a:t>Humanismo es un </a:t>
            </a:r>
            <a:r>
              <a:rPr lang="es-ES" b="1" dirty="0" smtClean="0">
                <a:solidFill>
                  <a:schemeClr val="tx2"/>
                </a:solidFill>
                <a:latin typeface="Chalkboard"/>
                <a:cs typeface="Chalkboard"/>
              </a:rPr>
              <a:t>modo de ser</a:t>
            </a:r>
            <a:endParaRPr lang="es-ES" b="1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676607" y="1861270"/>
            <a:ext cx="2770831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halkboard"/>
                <a:cs typeface="Chalkboard"/>
              </a:rPr>
              <a:t>Profesionalismo es un </a:t>
            </a:r>
            <a:r>
              <a:rPr lang="es-ES" b="1" dirty="0" smtClean="0">
                <a:solidFill>
                  <a:srgbClr val="17375E"/>
                </a:solidFill>
                <a:latin typeface="Chalkboard"/>
                <a:cs typeface="Chalkboard"/>
              </a:rPr>
              <a:t>modo de actuar</a:t>
            </a:r>
          </a:p>
          <a:p>
            <a:endParaRPr lang="es-ES" b="1" dirty="0">
              <a:latin typeface="Chalkboard"/>
              <a:cs typeface="Chalkboard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4546153" y="3159144"/>
            <a:ext cx="728970" cy="63488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457200" y="2235814"/>
            <a:ext cx="3416321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/>
                <a:cs typeface="Comic Sans MS"/>
              </a:rPr>
              <a:t>Razón</a:t>
            </a:r>
          </a:p>
          <a:p>
            <a:r>
              <a:rPr lang="es-ES" dirty="0" smtClean="0">
                <a:latin typeface="Comic Sans MS"/>
                <a:cs typeface="Comic Sans MS"/>
              </a:rPr>
              <a:t>Ética</a:t>
            </a:r>
          </a:p>
          <a:p>
            <a:r>
              <a:rPr lang="es-ES" dirty="0" smtClean="0">
                <a:latin typeface="Comic Sans MS"/>
                <a:cs typeface="Comic Sans MS"/>
              </a:rPr>
              <a:t>Justicia Social</a:t>
            </a:r>
            <a:endParaRPr lang="es-E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2095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Principios Éticos de la Conducta Profesional</a:t>
            </a:r>
            <a:endParaRPr lang="es-ES" sz="36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811" y="1143032"/>
            <a:ext cx="8229600" cy="539949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>
                <a:solidFill>
                  <a:schemeClr val="tx2"/>
                </a:solidFill>
                <a:latin typeface="Chalkboard"/>
                <a:cs typeface="Chalkboard"/>
              </a:rPr>
              <a:t>Primacía </a:t>
            </a:r>
            <a:r>
              <a:rPr lang="es-ES" dirty="0">
                <a:solidFill>
                  <a:schemeClr val="tx2"/>
                </a:solidFill>
                <a:latin typeface="Chalkboard"/>
                <a:cs typeface="Chalkboard"/>
              </a:rPr>
              <a:t>del bienestar del </a:t>
            </a:r>
            <a:r>
              <a:rPr lang="es-ES" dirty="0" smtClean="0">
                <a:solidFill>
                  <a:schemeClr val="tx2"/>
                </a:solidFill>
                <a:latin typeface="Chalkboard"/>
                <a:cs typeface="Chalkboard"/>
              </a:rPr>
              <a:t>paciente</a:t>
            </a:r>
            <a:r>
              <a:rPr lang="es-ES" dirty="0">
                <a:solidFill>
                  <a:schemeClr val="tx2"/>
                </a:solidFill>
                <a:latin typeface="Chalkboard"/>
                <a:cs typeface="Chalkboard"/>
              </a:rPr>
              <a:t>.</a:t>
            </a:r>
            <a:endParaRPr lang="es-ES" dirty="0" smtClean="0">
              <a:solidFill>
                <a:schemeClr val="tx2"/>
              </a:solidFill>
              <a:latin typeface="Chalkboard"/>
              <a:cs typeface="Chalkboard"/>
            </a:endParaRPr>
          </a:p>
          <a:p>
            <a:pPr marL="0" indent="0">
              <a:buNone/>
            </a:pPr>
            <a:endParaRPr lang="es-ES" dirty="0" smtClean="0">
              <a:latin typeface="Chalkboard"/>
              <a:cs typeface="Chalkboard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1F497D"/>
                </a:solidFill>
                <a:latin typeface="Chalkboard"/>
                <a:cs typeface="Chalkboard"/>
              </a:rPr>
              <a:t>A</a:t>
            </a:r>
            <a:r>
              <a:rPr lang="es-ES" dirty="0" smtClean="0">
                <a:solidFill>
                  <a:srgbClr val="1F497D"/>
                </a:solidFill>
                <a:latin typeface="Chalkboard"/>
                <a:cs typeface="Chalkboard"/>
              </a:rPr>
              <a:t>utonomía </a:t>
            </a:r>
            <a:r>
              <a:rPr lang="es-ES" dirty="0">
                <a:solidFill>
                  <a:srgbClr val="1F497D"/>
                </a:solidFill>
                <a:latin typeface="Chalkboard"/>
                <a:cs typeface="Chalkboard"/>
              </a:rPr>
              <a:t>del </a:t>
            </a:r>
            <a:r>
              <a:rPr lang="es-ES" dirty="0" smtClean="0">
                <a:solidFill>
                  <a:srgbClr val="1F497D"/>
                </a:solidFill>
                <a:latin typeface="Chalkboard"/>
                <a:cs typeface="Chalkboard"/>
              </a:rPr>
              <a:t>paciente. </a:t>
            </a:r>
          </a:p>
          <a:p>
            <a:pPr marL="0" indent="0">
              <a:buNone/>
            </a:pPr>
            <a:endParaRPr lang="es-ES" dirty="0" smtClean="0">
              <a:solidFill>
                <a:srgbClr val="0000FF"/>
              </a:solidFill>
              <a:latin typeface="Chalkboard"/>
              <a:cs typeface="Chalkboard"/>
            </a:endParaRPr>
          </a:p>
          <a:p>
            <a:pPr lvl="1">
              <a:buFontTx/>
              <a:buChar char="-"/>
            </a:pPr>
            <a:r>
              <a:rPr lang="es-ES" dirty="0" smtClean="0">
                <a:latin typeface="Chalkboard"/>
                <a:cs typeface="Chalkboard"/>
              </a:rPr>
              <a:t>Entregar herramientas que permitan al paciente tomar </a:t>
            </a:r>
            <a:r>
              <a:rPr lang="es-ES" dirty="0">
                <a:latin typeface="Chalkboard"/>
                <a:cs typeface="Chalkboard"/>
              </a:rPr>
              <a:t>decisiones </a:t>
            </a:r>
            <a:r>
              <a:rPr lang="es-ES" dirty="0" smtClean="0">
                <a:solidFill>
                  <a:srgbClr val="4F81BD"/>
                </a:solidFill>
                <a:latin typeface="Chalkboard"/>
                <a:cs typeface="Chalkboard"/>
              </a:rPr>
              <a:t>libres e informadas </a:t>
            </a:r>
            <a:r>
              <a:rPr lang="es-ES" dirty="0">
                <a:latin typeface="Chalkboard"/>
                <a:cs typeface="Chalkboard"/>
              </a:rPr>
              <a:t>sobre </a:t>
            </a:r>
            <a:r>
              <a:rPr lang="es-ES" dirty="0" smtClean="0">
                <a:latin typeface="Chalkboard"/>
                <a:cs typeface="Chalkboard"/>
              </a:rPr>
              <a:t>su </a:t>
            </a:r>
            <a:r>
              <a:rPr lang="es-ES" dirty="0">
                <a:latin typeface="Chalkboard"/>
                <a:cs typeface="Chalkboard"/>
              </a:rPr>
              <a:t>tratamientos</a:t>
            </a:r>
            <a:r>
              <a:rPr lang="es-ES" dirty="0" smtClean="0">
                <a:latin typeface="Chalkboard"/>
                <a:cs typeface="Chalkboard"/>
              </a:rPr>
              <a:t>. </a:t>
            </a:r>
            <a:endParaRPr lang="es-ES" dirty="0">
              <a:latin typeface="Chalkboard"/>
              <a:cs typeface="Chalkboard"/>
            </a:endParaRPr>
          </a:p>
          <a:p>
            <a:pPr marL="457200" lvl="1" indent="0">
              <a:buNone/>
            </a:pPr>
            <a:endParaRPr lang="es-ES" dirty="0" smtClean="0">
              <a:latin typeface="Chalkboard"/>
              <a:cs typeface="Chalkboard"/>
            </a:endParaRPr>
          </a:p>
          <a:p>
            <a:pPr marL="457200" lvl="1" indent="0">
              <a:buNone/>
            </a:pPr>
            <a:r>
              <a:rPr lang="es-ES" dirty="0" smtClean="0">
                <a:latin typeface="Chalkboard"/>
                <a:cs typeface="Chalkboard"/>
              </a:rPr>
              <a:t> - </a:t>
            </a:r>
            <a:r>
              <a:rPr lang="es-ES" dirty="0" smtClean="0">
                <a:latin typeface="Chalkboard"/>
                <a:cs typeface="Chalkboard"/>
              </a:rPr>
              <a:t>L</a:t>
            </a:r>
            <a:r>
              <a:rPr lang="es-ES" dirty="0" smtClean="0">
                <a:latin typeface="Chalkboard"/>
                <a:cs typeface="Chalkboard"/>
              </a:rPr>
              <a:t>ímites de autonomía: </a:t>
            </a:r>
            <a:r>
              <a:rPr lang="es-ES" dirty="0" smtClean="0">
                <a:latin typeface="Chalkboard"/>
                <a:cs typeface="Chalkboard"/>
              </a:rPr>
              <a:t>prácticas éticas y cuidados </a:t>
            </a:r>
            <a:r>
              <a:rPr lang="es-ES" dirty="0">
                <a:latin typeface="Chalkboard"/>
                <a:cs typeface="Chalkboard"/>
              </a:rPr>
              <a:t>inapropiados</a:t>
            </a:r>
            <a:r>
              <a:rPr lang="es-ES" dirty="0" smtClean="0">
                <a:latin typeface="Chalkboard"/>
                <a:cs typeface="Chalkboard"/>
              </a:rPr>
              <a:t>.</a:t>
            </a:r>
          </a:p>
          <a:p>
            <a:pPr marL="457200" lvl="1" indent="0">
              <a:buNone/>
            </a:pPr>
            <a:endParaRPr lang="es-ES" dirty="0">
              <a:latin typeface="Chalkboard"/>
              <a:cs typeface="Chalkboard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1F497D"/>
                </a:solidFill>
                <a:latin typeface="Chalkboard"/>
                <a:cs typeface="Chalkboard"/>
              </a:rPr>
              <a:t>J</a:t>
            </a:r>
            <a:r>
              <a:rPr lang="es-ES" dirty="0" smtClean="0">
                <a:solidFill>
                  <a:srgbClr val="1F497D"/>
                </a:solidFill>
                <a:latin typeface="Chalkboard"/>
                <a:cs typeface="Chalkboard"/>
              </a:rPr>
              <a:t>usticia </a:t>
            </a:r>
            <a:r>
              <a:rPr lang="es-ES" dirty="0">
                <a:solidFill>
                  <a:srgbClr val="1F497D"/>
                </a:solidFill>
                <a:latin typeface="Chalkboard"/>
                <a:cs typeface="Chalkboard"/>
              </a:rPr>
              <a:t>social. </a:t>
            </a:r>
            <a:endParaRPr lang="es-ES" dirty="0" smtClean="0">
              <a:solidFill>
                <a:srgbClr val="1F497D"/>
              </a:solidFill>
              <a:latin typeface="Chalkboard"/>
              <a:cs typeface="Chalkboard"/>
            </a:endParaRPr>
          </a:p>
          <a:p>
            <a:pPr marL="514350" indent="-514350">
              <a:buFont typeface="+mj-lt"/>
              <a:buAutoNum type="arabicPeriod"/>
            </a:pPr>
            <a:endParaRPr lang="es-ES" dirty="0" smtClean="0">
              <a:solidFill>
                <a:srgbClr val="0000FF"/>
              </a:solidFill>
              <a:latin typeface="Chalkboard"/>
              <a:cs typeface="Chalkboard"/>
            </a:endParaRPr>
          </a:p>
          <a:p>
            <a:pPr marL="457200" lvl="1" indent="0">
              <a:buNone/>
            </a:pPr>
            <a:r>
              <a:rPr lang="es-ES" dirty="0" smtClean="0">
                <a:latin typeface="Chalkboard"/>
                <a:cs typeface="Chalkboard"/>
              </a:rPr>
              <a:t>-</a:t>
            </a:r>
            <a:r>
              <a:rPr lang="es-ES" dirty="0" smtClean="0">
                <a:solidFill>
                  <a:schemeClr val="accent1"/>
                </a:solidFill>
                <a:latin typeface="Chalkboard"/>
                <a:cs typeface="Chalkboard"/>
              </a:rPr>
              <a:t>Distribución </a:t>
            </a:r>
            <a:r>
              <a:rPr lang="es-ES" dirty="0">
                <a:solidFill>
                  <a:schemeClr val="accent1"/>
                </a:solidFill>
                <a:latin typeface="Chalkboard"/>
                <a:cs typeface="Chalkboard"/>
              </a:rPr>
              <a:t>equitativa </a:t>
            </a:r>
            <a:r>
              <a:rPr lang="es-ES" dirty="0">
                <a:latin typeface="Chalkboard"/>
                <a:cs typeface="Chalkboard"/>
              </a:rPr>
              <a:t>de los recursos asistenciales</a:t>
            </a:r>
            <a:r>
              <a:rPr lang="es-ES" dirty="0" smtClean="0">
                <a:latin typeface="Chalkboard"/>
                <a:cs typeface="Chalkboard"/>
              </a:rPr>
              <a:t>.</a:t>
            </a:r>
          </a:p>
          <a:p>
            <a:pPr marL="457200" lvl="1" indent="0">
              <a:buNone/>
            </a:pPr>
            <a:r>
              <a:rPr lang="es-ES" dirty="0" smtClean="0">
                <a:latin typeface="Chalkboard"/>
                <a:cs typeface="Chalkboard"/>
              </a:rPr>
              <a:t> </a:t>
            </a:r>
          </a:p>
          <a:p>
            <a:pPr marL="457200" lvl="1" indent="0">
              <a:buNone/>
            </a:pPr>
            <a:r>
              <a:rPr lang="es-ES" dirty="0" smtClean="0">
                <a:latin typeface="Chalkboard"/>
                <a:cs typeface="Chalkboard"/>
              </a:rPr>
              <a:t>-</a:t>
            </a:r>
            <a:r>
              <a:rPr lang="es-ES" dirty="0" smtClean="0">
                <a:solidFill>
                  <a:srgbClr val="4F81BD"/>
                </a:solidFill>
                <a:latin typeface="Chalkboard"/>
                <a:cs typeface="Chalkboard"/>
              </a:rPr>
              <a:t>No </a:t>
            </a:r>
            <a:r>
              <a:rPr lang="es-ES" dirty="0" smtClean="0">
                <a:solidFill>
                  <a:srgbClr val="4F81BD"/>
                </a:solidFill>
                <a:latin typeface="Chalkboard"/>
                <a:cs typeface="Chalkboard"/>
              </a:rPr>
              <a:t>discriminar </a:t>
            </a:r>
            <a:r>
              <a:rPr lang="es-ES" dirty="0" smtClean="0">
                <a:latin typeface="Chalkboard"/>
                <a:cs typeface="Chalkboard"/>
              </a:rPr>
              <a:t>por </a:t>
            </a:r>
            <a:r>
              <a:rPr lang="es-ES" dirty="0">
                <a:latin typeface="Chalkboard"/>
                <a:cs typeface="Chalkboard"/>
              </a:rPr>
              <a:t>género, </a:t>
            </a:r>
            <a:r>
              <a:rPr lang="es-ES" dirty="0" smtClean="0">
                <a:latin typeface="Chalkboard"/>
                <a:cs typeface="Chalkboard"/>
              </a:rPr>
              <a:t>nivel </a:t>
            </a:r>
            <a:r>
              <a:rPr lang="es-ES" dirty="0">
                <a:latin typeface="Chalkboard"/>
                <a:cs typeface="Chalkboard"/>
              </a:rPr>
              <a:t>socio económico, etnicidad, religión o </a:t>
            </a:r>
            <a:r>
              <a:rPr lang="es-ES" dirty="0" smtClean="0">
                <a:latin typeface="Chalkboard"/>
                <a:cs typeface="Chalkboard"/>
              </a:rPr>
              <a:t>cualquiera </a:t>
            </a:r>
            <a:r>
              <a:rPr lang="es-ES" dirty="0">
                <a:latin typeface="Chalkboard"/>
                <a:cs typeface="Chalkboard"/>
              </a:rPr>
              <a:t>categoría social.</a:t>
            </a:r>
          </a:p>
        </p:txBody>
      </p:sp>
    </p:spTree>
    <p:extLst>
      <p:ext uri="{BB962C8B-B14F-4D97-AF65-F5344CB8AC3E}">
        <p14:creationId xmlns:p14="http://schemas.microsoft.com/office/powerpoint/2010/main" val="259459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Ámbitos del Profesionalismo</a:t>
            </a:r>
            <a:endParaRPr lang="es-ES" sz="3600" dirty="0">
              <a:latin typeface="Chalkboard"/>
              <a:cs typeface="Chalkboar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17" y="1827238"/>
            <a:ext cx="2127071" cy="294404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81372" y="2189910"/>
            <a:ext cx="2668656" cy="252376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halkboard"/>
                <a:cs typeface="Chalkboard"/>
              </a:rPr>
              <a:t>1.</a:t>
            </a:r>
            <a:r>
              <a:rPr lang="es-ES" sz="2000" dirty="0" smtClean="0">
                <a:latin typeface="Chalkboard"/>
                <a:cs typeface="Chalkboard"/>
              </a:rPr>
              <a:t>- Consigo mismo</a:t>
            </a:r>
          </a:p>
          <a:p>
            <a:endParaRPr lang="es-ES" sz="2000" dirty="0">
              <a:latin typeface="Chalkboard"/>
              <a:cs typeface="Chalkboard"/>
            </a:endParaRPr>
          </a:p>
          <a:p>
            <a:r>
              <a:rPr lang="es-ES" sz="2000" dirty="0" smtClean="0">
                <a:latin typeface="Chalkboard"/>
                <a:cs typeface="Chalkboard"/>
              </a:rPr>
              <a:t>2.- Con sus Pacientes</a:t>
            </a:r>
          </a:p>
          <a:p>
            <a:endParaRPr lang="es-ES" sz="2000" dirty="0" smtClean="0">
              <a:latin typeface="Chalkboard"/>
              <a:cs typeface="Chalkboard"/>
            </a:endParaRPr>
          </a:p>
          <a:p>
            <a:r>
              <a:rPr lang="es-ES" sz="2000" dirty="0" smtClean="0">
                <a:latin typeface="Chalkboard"/>
                <a:cs typeface="Chalkboard"/>
              </a:rPr>
              <a:t>3.- Con sus Pares</a:t>
            </a:r>
          </a:p>
          <a:p>
            <a:endParaRPr lang="es-ES" sz="2000" dirty="0">
              <a:latin typeface="Chalkboard"/>
              <a:cs typeface="Chalkboard"/>
            </a:endParaRPr>
          </a:p>
          <a:p>
            <a:r>
              <a:rPr lang="es-ES" sz="2000" dirty="0" smtClean="0">
                <a:latin typeface="Chalkboard"/>
                <a:cs typeface="Chalkboard"/>
              </a:rPr>
              <a:t>4.- Con la Sociedad</a:t>
            </a:r>
            <a:endParaRPr lang="es-ES" sz="2000" dirty="0">
              <a:latin typeface="Chalkboard"/>
              <a:cs typeface="Chalkboard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319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090" y="130533"/>
            <a:ext cx="5962367" cy="11430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Chalkboard"/>
                <a:cs typeface="Chalkboard"/>
              </a:rPr>
              <a:t>Decálogo de las Responsabilidades Profesionales</a:t>
            </a:r>
            <a:endParaRPr lang="es-ES" sz="28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87131"/>
            <a:ext cx="8229600" cy="53919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400" dirty="0" smtClean="0">
                <a:solidFill>
                  <a:srgbClr val="0000FF"/>
                </a:solidFill>
                <a:latin typeface="Chalkboard"/>
                <a:cs typeface="Chalkboard"/>
              </a:rPr>
              <a:t>1. Competencia. </a:t>
            </a:r>
          </a:p>
          <a:p>
            <a:pPr marL="0" indent="0">
              <a:buNone/>
            </a:pPr>
            <a:r>
              <a:rPr lang="es-ES" sz="1400" dirty="0" smtClean="0">
                <a:latin typeface="Chalkboard"/>
                <a:cs typeface="Chalkboard"/>
              </a:rPr>
              <a:t>- Mantener </a:t>
            </a:r>
            <a:r>
              <a:rPr lang="es-ES" sz="1400" dirty="0">
                <a:latin typeface="Chalkboard"/>
                <a:cs typeface="Chalkboard"/>
              </a:rPr>
              <a:t>el conocimiento </a:t>
            </a:r>
            <a:r>
              <a:rPr lang="es-ES" sz="1400" dirty="0" smtClean="0">
                <a:latin typeface="Chalkboard"/>
                <a:cs typeface="Chalkboard"/>
              </a:rPr>
              <a:t>médico y </a:t>
            </a:r>
            <a:r>
              <a:rPr lang="es-ES" sz="1400" dirty="0">
                <a:latin typeface="Chalkboard"/>
                <a:cs typeface="Chalkboard"/>
              </a:rPr>
              <a:t>destrezas </a:t>
            </a:r>
            <a:r>
              <a:rPr lang="es-ES" sz="1400" dirty="0" smtClean="0">
                <a:latin typeface="Chalkboard"/>
                <a:cs typeface="Chalkboard"/>
              </a:rPr>
              <a:t>clínicas individuales y  del </a:t>
            </a:r>
            <a:r>
              <a:rPr lang="es-ES" sz="1400" dirty="0">
                <a:latin typeface="Chalkboard"/>
                <a:cs typeface="Chalkboard"/>
              </a:rPr>
              <a:t>equipo necesarias para proporcionar </a:t>
            </a:r>
            <a:r>
              <a:rPr lang="es-ES" sz="1400" dirty="0" smtClean="0">
                <a:latin typeface="Chalkboard"/>
                <a:cs typeface="Chalkboard"/>
              </a:rPr>
              <a:t>cuidados </a:t>
            </a:r>
            <a:r>
              <a:rPr lang="es-ES" sz="1400" dirty="0">
                <a:latin typeface="Chalkboard"/>
                <a:cs typeface="Chalkboard"/>
              </a:rPr>
              <a:t>de calidad. </a:t>
            </a:r>
            <a:endParaRPr lang="es-ES" sz="1400" dirty="0" smtClean="0">
              <a:latin typeface="Chalkboard"/>
              <a:cs typeface="Chalkboard"/>
            </a:endParaRPr>
          </a:p>
          <a:p>
            <a:pPr marL="0" indent="0">
              <a:buNone/>
            </a:pPr>
            <a:endParaRPr lang="es-ES" sz="1400" dirty="0" smtClean="0"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sz="1400" dirty="0" smtClean="0">
                <a:solidFill>
                  <a:srgbClr val="0000FF"/>
                </a:solidFill>
                <a:latin typeface="Chalkboard"/>
                <a:cs typeface="Chalkboard"/>
              </a:rPr>
              <a:t>2. Honestidad.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Chalkboard"/>
                <a:cs typeface="Chalkboard"/>
              </a:rPr>
              <a:t>Entregar toda la información necesaria para la toma de decisiones terapéuticas.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Chalkboard"/>
                <a:cs typeface="Chalkboard"/>
              </a:rPr>
              <a:t>Informar de los daños causados por errores médicos</a:t>
            </a:r>
            <a:r>
              <a:rPr lang="es-ES" sz="1400" dirty="0">
                <a:latin typeface="Chalkboard"/>
                <a:cs typeface="Chalkboard"/>
              </a:rPr>
              <a:t> </a:t>
            </a:r>
            <a:r>
              <a:rPr lang="es-ES" sz="1400" dirty="0" smtClean="0">
                <a:latin typeface="Chalkboard"/>
                <a:cs typeface="Chalkboard"/>
              </a:rPr>
              <a:t>(propios y ajenos).</a:t>
            </a:r>
          </a:p>
          <a:p>
            <a:pPr marL="457200" lvl="1" indent="0">
              <a:buNone/>
            </a:pPr>
            <a:endParaRPr lang="es-ES" sz="1400" dirty="0" smtClean="0"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sz="1400" dirty="0" smtClean="0">
                <a:solidFill>
                  <a:srgbClr val="0000FF"/>
                </a:solidFill>
                <a:latin typeface="Chalkboard"/>
                <a:cs typeface="Chalkboard"/>
              </a:rPr>
              <a:t>3.</a:t>
            </a:r>
            <a:r>
              <a:rPr lang="es-ES" sz="1400" dirty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lang="es-ES" sz="1400" dirty="0" smtClean="0">
                <a:solidFill>
                  <a:srgbClr val="0000FF"/>
                </a:solidFill>
                <a:latin typeface="Chalkboard"/>
                <a:cs typeface="Chalkboard"/>
              </a:rPr>
              <a:t>Confidencialidad.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Chalkboard"/>
                <a:cs typeface="Chalkboard"/>
              </a:rPr>
              <a:t>Resguardar la información clínica, y obtener el debido consentimiento para su divulgación.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Chalkboard"/>
                <a:cs typeface="Chalkboard"/>
              </a:rPr>
              <a:t>Reconocer la necesidad de quiebre de la confidencialidad cuando existe el riesgo de daños a terceros.</a:t>
            </a:r>
          </a:p>
          <a:p>
            <a:pPr marL="457200" lvl="1" indent="0">
              <a:buNone/>
            </a:pPr>
            <a:endParaRPr lang="es-ES" sz="1400" dirty="0" smtClean="0"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sz="1400" dirty="0" smtClean="0">
                <a:solidFill>
                  <a:srgbClr val="0000FF"/>
                </a:solidFill>
                <a:latin typeface="Chalkboard"/>
                <a:cs typeface="Chalkboard"/>
              </a:rPr>
              <a:t>4. Mantener </a:t>
            </a:r>
            <a:r>
              <a:rPr lang="es-ES" sz="1400" dirty="0">
                <a:solidFill>
                  <a:srgbClr val="0000FF"/>
                </a:solidFill>
                <a:latin typeface="Chalkboard"/>
                <a:cs typeface="Chalkboard"/>
              </a:rPr>
              <a:t>relaciones apropiadas con los </a:t>
            </a:r>
            <a:r>
              <a:rPr lang="es-ES" sz="1400" dirty="0" smtClean="0">
                <a:solidFill>
                  <a:srgbClr val="0000FF"/>
                </a:solidFill>
                <a:latin typeface="Chalkboard"/>
                <a:cs typeface="Chalkboard"/>
              </a:rPr>
              <a:t>pacientes.</a:t>
            </a:r>
          </a:p>
          <a:p>
            <a:pPr marL="0" indent="0">
              <a:buNone/>
            </a:pPr>
            <a:r>
              <a:rPr lang="es-ES" sz="1400" dirty="0" smtClean="0">
                <a:latin typeface="Chalkboard"/>
                <a:cs typeface="Chalkboard"/>
              </a:rPr>
              <a:t>- Abstenerse de utilizar el acto médico para satisfacer propósitos personales.</a:t>
            </a:r>
          </a:p>
          <a:p>
            <a:pPr marL="0" indent="0">
              <a:buNone/>
            </a:pPr>
            <a:endParaRPr lang="es-ES" sz="1400" dirty="0"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sz="1400" dirty="0" smtClean="0">
                <a:solidFill>
                  <a:srgbClr val="0000FF"/>
                </a:solidFill>
                <a:latin typeface="Chalkboard"/>
                <a:cs typeface="Chalkboard"/>
              </a:rPr>
              <a:t>5. Perfeccionar </a:t>
            </a:r>
            <a:r>
              <a:rPr lang="es-ES" sz="1400" dirty="0">
                <a:solidFill>
                  <a:srgbClr val="0000FF"/>
                </a:solidFill>
                <a:latin typeface="Chalkboard"/>
                <a:cs typeface="Chalkboard"/>
              </a:rPr>
              <a:t>la calidad de la </a:t>
            </a:r>
            <a:r>
              <a:rPr lang="es-ES" sz="1400" dirty="0" smtClean="0">
                <a:solidFill>
                  <a:srgbClr val="0000FF"/>
                </a:solidFill>
                <a:latin typeface="Chalkboard"/>
                <a:cs typeface="Chalkboard"/>
              </a:rPr>
              <a:t>atención.</a:t>
            </a:r>
          </a:p>
          <a:p>
            <a:pPr marL="0" indent="0">
              <a:buNone/>
            </a:pPr>
            <a:r>
              <a:rPr lang="es-ES" sz="1400" dirty="0" smtClean="0">
                <a:latin typeface="Chalkboard"/>
                <a:cs typeface="Chalkboard"/>
              </a:rPr>
              <a:t>- Trabajo colaborativo multidisciplinario para </a:t>
            </a:r>
            <a:r>
              <a:rPr lang="es-ES" sz="1400" dirty="0">
                <a:latin typeface="Chalkboard"/>
                <a:cs typeface="Chalkboard"/>
              </a:rPr>
              <a:t>reducir los errores médicos, aumentar la seguridad de los pacientes, restringir el dispendio de los recursos asistenciales y optimizar los resultados de la </a:t>
            </a:r>
            <a:r>
              <a:rPr lang="es-ES" sz="1400" dirty="0" smtClean="0">
                <a:latin typeface="Chalkboard"/>
                <a:cs typeface="Chalkboard"/>
              </a:rPr>
              <a:t>atención.</a:t>
            </a:r>
          </a:p>
          <a:p>
            <a:pPr marL="0" indent="0">
              <a:buNone/>
            </a:pPr>
            <a:endParaRPr lang="es-ES" sz="1200" dirty="0" smtClean="0">
              <a:latin typeface="Chalkboard"/>
              <a:cs typeface="Chalkboar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803" y="129142"/>
            <a:ext cx="1279273" cy="14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9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4719</TotalTime>
  <Words>990</Words>
  <Application>Microsoft Macintosh PowerPoint</Application>
  <PresentationFormat>Presentación en pantalla (4:3)</PresentationFormat>
  <Paragraphs>158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El Buen Médico.   Más allá del Conocimiento de Medicina y la Habilidad Quirúrgica.</vt:lpstr>
      <vt:lpstr>Objetivos de la Presentación</vt:lpstr>
      <vt:lpstr>Profesionalismo </vt:lpstr>
      <vt:lpstr>Presentación de PowerPoint</vt:lpstr>
      <vt:lpstr>Presentación de PowerPoint</vt:lpstr>
      <vt:lpstr>Humanismo y Profesionalismo</vt:lpstr>
      <vt:lpstr>Principios Éticos de la Conducta Profesional</vt:lpstr>
      <vt:lpstr>Ámbitos del Profesionalismo</vt:lpstr>
      <vt:lpstr>Decálogo de las Responsabilidades Profesionales</vt:lpstr>
      <vt:lpstr>Decálogo de las Responsabilidades  Profesionales</vt:lpstr>
      <vt:lpstr>Docencia del Profesionalismo</vt:lpstr>
      <vt:lpstr>Enseñanza referida al Hacer y no al Ser</vt:lpstr>
      <vt:lpstr>Retroalimentación Efectiva</vt:lpstr>
      <vt:lpstr>Coherencia</vt:lpstr>
      <vt:lpstr>Metodología Docente</vt:lpstr>
      <vt:lpstr>Profesionalismo. Modelo Clínico Docente basado en Competencias </vt:lpstr>
      <vt:lpstr>¿Qué es una “Competencia”?</vt:lpstr>
      <vt:lpstr>Experto Médico Modelo Tradicional Tridimensional de Competencia: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Experto en Gonioscopía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</dc:creator>
  <cp:lastModifiedBy>Alberto</cp:lastModifiedBy>
  <cp:revision>32</cp:revision>
  <dcterms:created xsi:type="dcterms:W3CDTF">2015-06-03T13:14:17Z</dcterms:created>
  <dcterms:modified xsi:type="dcterms:W3CDTF">2015-06-19T09:25:57Z</dcterms:modified>
</cp:coreProperties>
</file>